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77" r:id="rId21"/>
    <p:sldId id="336" r:id="rId22"/>
    <p:sldId id="337" r:id="rId23"/>
    <p:sldId id="338" r:id="rId24"/>
    <p:sldId id="335"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85" d="100"/>
          <a:sy n="85" d="100"/>
        </p:scale>
        <p:origin x="612"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616770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038044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641432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19615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Y" dirty="0"/>
          </a:p>
        </p:txBody>
      </p:sp>
      <p:sp>
        <p:nvSpPr>
          <p:cNvPr id="4" name="Slide Number Placeholder 3"/>
          <p:cNvSpPr>
            <a:spLocks noGrp="1"/>
          </p:cNvSpPr>
          <p:nvPr>
            <p:ph type="sldNum" sz="quarter" idx="10"/>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53292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condep/spacey/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condep/spacey/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condep/spacey/blob/main/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condep/spacey/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condep/spacey/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condep/spacey/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condep/spacey/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lcondep/spacey/blob/main/dataset_part_1.csv"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condep/spacey/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5" y="4568734"/>
            <a:ext cx="3019311"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LUCIANO CONDE PERES</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FEB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99822"/>
            <a:ext cx="4851856" cy="4777141"/>
          </a:xfrm>
          <a:prstGeom prst="rect">
            <a:avLst/>
          </a:prstGeom>
        </p:spPr>
        <p:txBody>
          <a:bodyPr/>
          <a:lstStyle/>
          <a:p>
            <a:r>
              <a:rPr lang="en-US" sz="2000" dirty="0">
                <a:solidFill>
                  <a:schemeClr val="accent3">
                    <a:lumMod val="25000"/>
                  </a:schemeClr>
                </a:solidFill>
                <a:latin typeface="Abadi" panose="020B0604020104020204" pitchFamily="34" charset="0"/>
              </a:rPr>
              <a:t>Exploratory Data Analysis of SpaceX dataset related to Falcon 9</a:t>
            </a:r>
          </a:p>
          <a:p>
            <a:r>
              <a:rPr lang="en-US" sz="2000" dirty="0">
                <a:solidFill>
                  <a:schemeClr val="accent3">
                    <a:lumMod val="25000"/>
                  </a:schemeClr>
                </a:solidFill>
                <a:latin typeface="Abadi" panose="020B0604020104020204" pitchFamily="34" charset="0"/>
              </a:rPr>
              <a:t>Determine Training Labels for training supervised models</a:t>
            </a:r>
          </a:p>
          <a:p>
            <a:r>
              <a:rPr lang="en-US" sz="2000" dirty="0">
                <a:solidFill>
                  <a:schemeClr val="accent3">
                    <a:lumMod val="25000"/>
                  </a:schemeClr>
                </a:solidFill>
                <a:latin typeface="Abadi" panose="020B0604020104020204" pitchFamily="34" charset="0"/>
              </a:rPr>
              <a:t>Convert landing outcomes into Training Labels:</a:t>
            </a:r>
          </a:p>
          <a:p>
            <a:pPr lvl="1"/>
            <a:r>
              <a:rPr lang="en-US" sz="1600" dirty="0">
                <a:solidFill>
                  <a:schemeClr val="accent3">
                    <a:lumMod val="25000"/>
                  </a:schemeClr>
                </a:solidFill>
                <a:latin typeface="Abadi" panose="020B0604020104020204" pitchFamily="34" charset="0"/>
              </a:rPr>
              <a:t>1 -&gt; successful</a:t>
            </a:r>
          </a:p>
          <a:p>
            <a:pPr lvl="1"/>
            <a:r>
              <a:rPr lang="en-US" sz="1600" dirty="0">
                <a:solidFill>
                  <a:schemeClr val="accent3">
                    <a:lumMod val="25000"/>
                  </a:schemeClr>
                </a:solidFill>
                <a:latin typeface="Abadi" panose="020B0604020104020204" pitchFamily="34" charset="0"/>
              </a:rPr>
              <a:t>0 -&gt; unsuccessful </a:t>
            </a:r>
          </a:p>
          <a:p>
            <a:r>
              <a:rPr lang="en-US" sz="2000" dirty="0">
                <a:solidFill>
                  <a:schemeClr val="accent3">
                    <a:lumMod val="25000"/>
                  </a:schemeClr>
                </a:solidFill>
                <a:latin typeface="Abadi" panose="020B0604020104020204" pitchFamily="34" charset="0"/>
              </a:rPr>
              <a:t>Landing outcomes success rate calculated:</a:t>
            </a:r>
          </a:p>
          <a:p>
            <a:pPr lvl="1"/>
            <a:r>
              <a:rPr lang="en-US" sz="1600" dirty="0">
                <a:solidFill>
                  <a:schemeClr val="accent3">
                    <a:lumMod val="25000"/>
                  </a:schemeClr>
                </a:solidFill>
                <a:latin typeface="Abadi" panose="020B0604020104020204" pitchFamily="34" charset="0"/>
              </a:rPr>
              <a:t>66.667%</a:t>
            </a:r>
          </a:p>
          <a:p>
            <a:r>
              <a:rPr lang="en-US" sz="2000" dirty="0" smtClean="0">
                <a:solidFill>
                  <a:schemeClr val="accent3">
                    <a:lumMod val="25000"/>
                  </a:schemeClr>
                </a:solidFill>
                <a:latin typeface="Abadi" panose="020B0604020104020204" pitchFamily="34" charset="0"/>
                <a:hlinkClick r:id="rId3"/>
              </a:rPr>
              <a:t>Data wrangling notebook reference link</a:t>
            </a:r>
            <a:r>
              <a:rPr lang="en-US" sz="2000" dirty="0" smtClean="0">
                <a:solidFill>
                  <a:schemeClr val="accent3">
                    <a:lumMod val="25000"/>
                  </a:schemeClr>
                </a:solidFill>
                <a:latin typeface="Abadi" panose="020B0604020104020204" pitchFamily="34" charset="0"/>
              </a:rPr>
              <a:t> </a:t>
            </a:r>
            <a:endParaRPr lang="en-US" sz="2400"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ounded Rectangle 5"/>
          <p:cNvSpPr/>
          <p:nvPr/>
        </p:nvSpPr>
        <p:spPr>
          <a:xfrm>
            <a:off x="5718644" y="1471025"/>
            <a:ext cx="2503503" cy="452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Load </a:t>
            </a:r>
            <a:r>
              <a:rPr lang="en-US" sz="1400" dirty="0" err="1" smtClean="0"/>
              <a:t>SpaceX</a:t>
            </a:r>
            <a:r>
              <a:rPr lang="en-US" sz="1400" dirty="0" smtClean="0"/>
              <a:t> dataset</a:t>
            </a:r>
          </a:p>
          <a:p>
            <a:pPr algn="ctr"/>
            <a:r>
              <a:rPr lang="en-US" sz="1400" dirty="0" smtClean="0"/>
              <a:t>“</a:t>
            </a:r>
            <a:r>
              <a:rPr lang="en-US" sz="1400" dirty="0" err="1" smtClean="0"/>
              <a:t>df</a:t>
            </a:r>
            <a:r>
              <a:rPr lang="en-US" sz="1400" dirty="0" smtClean="0"/>
              <a:t>” </a:t>
            </a:r>
            <a:r>
              <a:rPr lang="en-US" sz="1400" dirty="0" err="1" smtClean="0"/>
              <a:t>dataframe</a:t>
            </a:r>
            <a:endParaRPr lang="en-US" sz="1400" dirty="0"/>
          </a:p>
        </p:txBody>
      </p:sp>
      <p:sp>
        <p:nvSpPr>
          <p:cNvPr id="7" name="Rounded Rectangle 6"/>
          <p:cNvSpPr/>
          <p:nvPr/>
        </p:nvSpPr>
        <p:spPr>
          <a:xfrm>
            <a:off x="9168958" y="1471026"/>
            <a:ext cx="2503504" cy="452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Number </a:t>
            </a:r>
            <a:r>
              <a:rPr lang="en-US" sz="1400" dirty="0"/>
              <a:t>launches on each </a:t>
            </a:r>
            <a:r>
              <a:rPr lang="en-US" sz="1400" dirty="0" smtClean="0"/>
              <a:t>site</a:t>
            </a:r>
            <a:endParaRPr lang="en-US" sz="1400" dirty="0"/>
          </a:p>
        </p:txBody>
      </p:sp>
      <p:sp>
        <p:nvSpPr>
          <p:cNvPr id="9" name="Rounded Rectangle 8"/>
          <p:cNvSpPr/>
          <p:nvPr/>
        </p:nvSpPr>
        <p:spPr>
          <a:xfrm>
            <a:off x="9168957" y="2196348"/>
            <a:ext cx="250350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Number occurrence </a:t>
            </a:r>
            <a:r>
              <a:rPr lang="en-US" sz="1400" dirty="0"/>
              <a:t>each </a:t>
            </a:r>
            <a:r>
              <a:rPr lang="en-US" sz="1400" dirty="0" smtClean="0"/>
              <a:t>orbit</a:t>
            </a:r>
            <a:endParaRPr lang="en-US" sz="1400" dirty="0"/>
          </a:p>
        </p:txBody>
      </p:sp>
      <p:sp>
        <p:nvSpPr>
          <p:cNvPr id="10" name="Rounded Rectangle 9"/>
          <p:cNvSpPr/>
          <p:nvPr/>
        </p:nvSpPr>
        <p:spPr>
          <a:xfrm>
            <a:off x="9168957" y="3024515"/>
            <a:ext cx="2503504" cy="710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smtClean="0"/>
              <a:t>landing_outcomes</a:t>
            </a:r>
            <a:r>
              <a:rPr lang="en-US" sz="1400" dirty="0" smtClean="0"/>
              <a:t>”</a:t>
            </a:r>
          </a:p>
          <a:p>
            <a:pPr algn="ctr"/>
            <a:r>
              <a:rPr lang="en-US" sz="1400" dirty="0" smtClean="0"/>
              <a:t>Number landing outcomes </a:t>
            </a:r>
            <a:r>
              <a:rPr lang="en-US" sz="1400" dirty="0"/>
              <a:t>on each </a:t>
            </a:r>
            <a:r>
              <a:rPr lang="en-US" sz="1400" dirty="0" smtClean="0"/>
              <a:t>site</a:t>
            </a:r>
          </a:p>
        </p:txBody>
      </p:sp>
      <p:sp>
        <p:nvSpPr>
          <p:cNvPr id="11" name="Rounded Rectangle 10"/>
          <p:cNvSpPr/>
          <p:nvPr/>
        </p:nvSpPr>
        <p:spPr>
          <a:xfrm>
            <a:off x="5816296" y="2795744"/>
            <a:ext cx="2503504" cy="1153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t>
            </a:r>
            <a:r>
              <a:rPr lang="en-US" sz="1400" dirty="0" err="1" smtClean="0"/>
              <a:t>bad_outcomes</a:t>
            </a:r>
            <a:r>
              <a:rPr lang="en-US" sz="1400" dirty="0" smtClean="0"/>
              <a:t>”</a:t>
            </a:r>
          </a:p>
          <a:p>
            <a:pPr algn="ctr"/>
            <a:r>
              <a:rPr lang="en-US" sz="1400" dirty="0" smtClean="0"/>
              <a:t>Set of bad outcomes based on </a:t>
            </a:r>
            <a:r>
              <a:rPr lang="en-US" sz="1400" dirty="0"/>
              <a:t>“</a:t>
            </a:r>
            <a:r>
              <a:rPr lang="en-US" sz="1400" dirty="0" err="1"/>
              <a:t>landing_outcomes</a:t>
            </a:r>
            <a:r>
              <a:rPr lang="en-US" sz="1400" dirty="0"/>
              <a:t>”</a:t>
            </a:r>
          </a:p>
          <a:p>
            <a:pPr algn="ctr"/>
            <a:r>
              <a:rPr lang="en-US" sz="1400" dirty="0" smtClean="0"/>
              <a:t>Contains “none” or “false” values</a:t>
            </a:r>
            <a:endParaRPr lang="en-US" sz="1400" dirty="0"/>
          </a:p>
        </p:txBody>
      </p:sp>
      <p:cxnSp>
        <p:nvCxnSpPr>
          <p:cNvPr id="12" name="Straight Arrow Connector 11"/>
          <p:cNvCxnSpPr>
            <a:stCxn id="6" idx="3"/>
            <a:endCxn id="7" idx="1"/>
          </p:cNvCxnSpPr>
          <p:nvPr/>
        </p:nvCxnSpPr>
        <p:spPr>
          <a:xfrm>
            <a:off x="8222147" y="1697407"/>
            <a:ext cx="94681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6" idx="3"/>
            <a:endCxn id="9" idx="1"/>
          </p:cNvCxnSpPr>
          <p:nvPr/>
        </p:nvCxnSpPr>
        <p:spPr>
          <a:xfrm>
            <a:off x="8222147" y="1697407"/>
            <a:ext cx="946810" cy="727541"/>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2"/>
            <a:endCxn id="10" idx="0"/>
          </p:cNvCxnSpPr>
          <p:nvPr/>
        </p:nvCxnSpPr>
        <p:spPr>
          <a:xfrm>
            <a:off x="10420709" y="2653548"/>
            <a:ext cx="0" cy="37096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a:endCxn id="11" idx="3"/>
          </p:cNvCxnSpPr>
          <p:nvPr/>
        </p:nvCxnSpPr>
        <p:spPr>
          <a:xfrm flipH="1" flipV="1">
            <a:off x="8319800" y="3372322"/>
            <a:ext cx="849157" cy="761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816297" y="4303840"/>
            <a:ext cx="2503503" cy="710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t>
            </a:r>
            <a:r>
              <a:rPr lang="en-US" sz="1400" dirty="0" err="1" smtClean="0"/>
              <a:t>landing_class</a:t>
            </a:r>
            <a:r>
              <a:rPr lang="en-US" sz="1400" dirty="0" smtClean="0"/>
              <a:t>”</a:t>
            </a:r>
          </a:p>
          <a:p>
            <a:pPr algn="ctr"/>
            <a:r>
              <a:rPr lang="en-US" sz="1400" dirty="0" smtClean="0"/>
              <a:t>If record in “</a:t>
            </a:r>
            <a:r>
              <a:rPr lang="en-US" sz="1400" dirty="0" err="1" smtClean="0"/>
              <a:t>bad_outcomes</a:t>
            </a:r>
            <a:r>
              <a:rPr lang="en-US" sz="1400" dirty="0" smtClean="0"/>
              <a:t>”, set 0, otherwise set 1</a:t>
            </a:r>
            <a:endParaRPr lang="en-US" sz="1400" dirty="0"/>
          </a:p>
        </p:txBody>
      </p:sp>
      <p:cxnSp>
        <p:nvCxnSpPr>
          <p:cNvPr id="17" name="Straight Arrow Connector 16"/>
          <p:cNvCxnSpPr>
            <a:stCxn id="11" idx="2"/>
            <a:endCxn id="16" idx="0"/>
          </p:cNvCxnSpPr>
          <p:nvPr/>
        </p:nvCxnSpPr>
        <p:spPr>
          <a:xfrm>
            <a:off x="7068048" y="3948899"/>
            <a:ext cx="1" cy="35494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9168957" y="4302448"/>
            <a:ext cx="2503503" cy="710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Create “Class” column in “</a:t>
            </a:r>
            <a:r>
              <a:rPr lang="en-US" sz="1400" dirty="0" err="1" smtClean="0"/>
              <a:t>df</a:t>
            </a:r>
            <a:r>
              <a:rPr lang="en-US" sz="1400" dirty="0" smtClean="0"/>
              <a:t>”</a:t>
            </a:r>
          </a:p>
          <a:p>
            <a:pPr algn="ctr"/>
            <a:r>
              <a:rPr lang="en-US" sz="1400" dirty="0"/>
              <a:t>b</a:t>
            </a:r>
            <a:r>
              <a:rPr lang="en-US" sz="1400" dirty="0" smtClean="0"/>
              <a:t>ased on “</a:t>
            </a:r>
            <a:r>
              <a:rPr lang="en-US" sz="1400" dirty="0" err="1" smtClean="0"/>
              <a:t>landing_class</a:t>
            </a:r>
            <a:r>
              <a:rPr lang="en-US" sz="1400" dirty="0" smtClean="0"/>
              <a:t>” </a:t>
            </a:r>
            <a:endParaRPr lang="en-US" sz="1400" dirty="0"/>
          </a:p>
        </p:txBody>
      </p:sp>
      <p:cxnSp>
        <p:nvCxnSpPr>
          <p:cNvPr id="19" name="Straight Arrow Connector 18"/>
          <p:cNvCxnSpPr>
            <a:stCxn id="16" idx="3"/>
            <a:endCxn id="18" idx="1"/>
          </p:cNvCxnSpPr>
          <p:nvPr/>
        </p:nvCxnSpPr>
        <p:spPr>
          <a:xfrm flipV="1">
            <a:off x="8319800" y="4657628"/>
            <a:ext cx="849157" cy="139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816296" y="5367749"/>
            <a:ext cx="2503503" cy="710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Success rate </a:t>
            </a:r>
            <a:endParaRPr lang="en-US" sz="1400" dirty="0" smtClean="0"/>
          </a:p>
          <a:p>
            <a:pPr algn="ctr"/>
            <a:r>
              <a:rPr lang="en-US" sz="1400" dirty="0" smtClean="0"/>
              <a:t>Calculate mean for “Class”</a:t>
            </a:r>
            <a:endParaRPr lang="en-US" sz="1400" dirty="0"/>
          </a:p>
        </p:txBody>
      </p:sp>
      <p:cxnSp>
        <p:nvCxnSpPr>
          <p:cNvPr id="21" name="Elbow Connector 20"/>
          <p:cNvCxnSpPr>
            <a:stCxn id="18" idx="2"/>
            <a:endCxn id="20" idx="3"/>
          </p:cNvCxnSpPr>
          <p:nvPr/>
        </p:nvCxnSpPr>
        <p:spPr>
          <a:xfrm rot="5400000">
            <a:off x="9015194" y="4317413"/>
            <a:ext cx="710121" cy="2100910"/>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410511"/>
            <a:ext cx="10591896" cy="50167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smtClean="0">
                <a:solidFill>
                  <a:schemeClr val="accent3">
                    <a:lumMod val="25000"/>
                  </a:schemeClr>
                </a:solidFill>
                <a:latin typeface="Abadi"/>
              </a:rPr>
              <a:t>Exploratory Data Analysis and Feature Engineering using Pandas, </a:t>
            </a:r>
            <a:r>
              <a:rPr lang="en-US" sz="2000" dirty="0" err="1" smtClean="0">
                <a:solidFill>
                  <a:schemeClr val="accent3">
                    <a:lumMod val="25000"/>
                  </a:schemeClr>
                </a:solidFill>
                <a:latin typeface="Abadi"/>
              </a:rPr>
              <a:t>Matplotlib</a:t>
            </a:r>
            <a:r>
              <a:rPr lang="en-US" sz="2000" dirty="0" smtClean="0">
                <a:solidFill>
                  <a:schemeClr val="accent3">
                    <a:lumMod val="25000"/>
                  </a:schemeClr>
                </a:solidFill>
                <a:latin typeface="Abadi"/>
              </a:rPr>
              <a:t> and </a:t>
            </a:r>
            <a:r>
              <a:rPr lang="en-US" sz="2000" dirty="0" err="1" smtClean="0">
                <a:solidFill>
                  <a:schemeClr val="accent3">
                    <a:lumMod val="25000"/>
                  </a:schemeClr>
                </a:solidFill>
                <a:latin typeface="Abadi"/>
              </a:rPr>
              <a:t>Seaborn</a:t>
            </a:r>
            <a:endParaRPr lang="en-US" sz="1600" dirty="0" smtClean="0">
              <a:solidFill>
                <a:schemeClr val="accent3">
                  <a:lumMod val="25000"/>
                </a:schemeClr>
              </a:solidFill>
              <a:latin typeface="Abadi"/>
            </a:endParaRPr>
          </a:p>
          <a:p>
            <a:pPr>
              <a:lnSpc>
                <a:spcPct val="100000"/>
              </a:lnSpc>
              <a:spcBef>
                <a:spcPts val="1400"/>
              </a:spcBef>
            </a:pPr>
            <a:r>
              <a:rPr lang="en-US" sz="2000" dirty="0" smtClean="0">
                <a:solidFill>
                  <a:schemeClr val="accent3">
                    <a:lumMod val="25000"/>
                  </a:schemeClr>
                </a:solidFill>
                <a:latin typeface="Abadi"/>
              </a:rPr>
              <a:t>Main charts utilized in this step</a:t>
            </a:r>
          </a:p>
          <a:p>
            <a:pPr lvl="1">
              <a:lnSpc>
                <a:spcPct val="100000"/>
              </a:lnSpc>
              <a:spcBef>
                <a:spcPts val="1400"/>
              </a:spcBef>
            </a:pPr>
            <a:r>
              <a:rPr lang="en-US" sz="1600" dirty="0" smtClean="0">
                <a:solidFill>
                  <a:schemeClr val="accent3">
                    <a:lumMod val="25000"/>
                  </a:schemeClr>
                </a:solidFill>
                <a:latin typeface="Abadi"/>
              </a:rPr>
              <a:t>Scatter plot – useful to view relationship between numerical and categorical variables, it was observed in our dataset:</a:t>
            </a:r>
          </a:p>
          <a:p>
            <a:pPr lvl="2">
              <a:lnSpc>
                <a:spcPct val="100000"/>
              </a:lnSpc>
              <a:spcBef>
                <a:spcPts val="1400"/>
              </a:spcBef>
            </a:pPr>
            <a:r>
              <a:rPr lang="en-US" sz="1200" dirty="0" smtClean="0">
                <a:solidFill>
                  <a:schemeClr val="accent3">
                    <a:lumMod val="25000"/>
                  </a:schemeClr>
                </a:solidFill>
                <a:latin typeface="Abadi"/>
              </a:rPr>
              <a:t>Payload Mass vs Success Rate, </a:t>
            </a:r>
            <a:r>
              <a:rPr lang="en-US" sz="1200" dirty="0" err="1" smtClean="0">
                <a:solidFill>
                  <a:schemeClr val="accent3">
                    <a:lumMod val="25000"/>
                  </a:schemeClr>
                </a:solidFill>
                <a:latin typeface="Abadi"/>
              </a:rPr>
              <a:t>FlightNumber</a:t>
            </a:r>
            <a:r>
              <a:rPr lang="en-US" sz="1200" dirty="0" smtClean="0">
                <a:solidFill>
                  <a:schemeClr val="accent3">
                    <a:lumMod val="25000"/>
                  </a:schemeClr>
                </a:solidFill>
                <a:latin typeface="Abadi"/>
              </a:rPr>
              <a:t> vs </a:t>
            </a:r>
            <a:r>
              <a:rPr lang="en-US" sz="1200" dirty="0" err="1" smtClean="0">
                <a:solidFill>
                  <a:schemeClr val="accent3">
                    <a:lumMod val="25000"/>
                  </a:schemeClr>
                </a:solidFill>
                <a:latin typeface="Abadi"/>
              </a:rPr>
              <a:t>LaunchSite</a:t>
            </a:r>
            <a:r>
              <a:rPr lang="en-US" sz="1200" dirty="0" smtClean="0">
                <a:solidFill>
                  <a:schemeClr val="accent3">
                    <a:lumMod val="25000"/>
                  </a:schemeClr>
                </a:solidFill>
                <a:latin typeface="Abadi"/>
              </a:rPr>
              <a:t>, Launch sites vs. Payload Mass, </a:t>
            </a:r>
            <a:r>
              <a:rPr lang="en-US" sz="1200" dirty="0" err="1" smtClean="0">
                <a:solidFill>
                  <a:schemeClr val="accent3">
                    <a:lumMod val="25000"/>
                  </a:schemeClr>
                </a:solidFill>
                <a:latin typeface="Abadi"/>
              </a:rPr>
              <a:t>FlightNumber</a:t>
            </a:r>
            <a:r>
              <a:rPr lang="en-US" sz="1200" dirty="0" smtClean="0">
                <a:solidFill>
                  <a:schemeClr val="accent3">
                    <a:lumMod val="25000"/>
                  </a:schemeClr>
                </a:solidFill>
                <a:latin typeface="Abadi"/>
              </a:rPr>
              <a:t> vs. Orbit type, Payload Mass vs. Orbit type</a:t>
            </a:r>
          </a:p>
          <a:p>
            <a:pPr lvl="1">
              <a:lnSpc>
                <a:spcPct val="100000"/>
              </a:lnSpc>
              <a:spcBef>
                <a:spcPts val="1400"/>
              </a:spcBef>
            </a:pPr>
            <a:r>
              <a:rPr lang="en-US" sz="1600" dirty="0" smtClean="0">
                <a:solidFill>
                  <a:schemeClr val="accent3">
                    <a:lumMod val="25000"/>
                  </a:schemeClr>
                </a:solidFill>
                <a:latin typeface="Abadi"/>
              </a:rPr>
              <a:t>Bar chart – good for representing an aggregate or statistical estimate for a numeric variable with the height/size of each rectangle</a:t>
            </a:r>
          </a:p>
          <a:p>
            <a:pPr lvl="2">
              <a:lnSpc>
                <a:spcPct val="100000"/>
              </a:lnSpc>
              <a:spcBef>
                <a:spcPts val="1400"/>
              </a:spcBef>
            </a:pPr>
            <a:r>
              <a:rPr lang="en-US" sz="1200" dirty="0" smtClean="0">
                <a:solidFill>
                  <a:schemeClr val="accent3">
                    <a:lumMod val="25000"/>
                  </a:schemeClr>
                </a:solidFill>
                <a:latin typeface="Abadi"/>
              </a:rPr>
              <a:t>It was used to visualize the success rate of each orbit type</a:t>
            </a:r>
          </a:p>
          <a:p>
            <a:pPr lvl="1">
              <a:lnSpc>
                <a:spcPct val="100000"/>
              </a:lnSpc>
              <a:spcBef>
                <a:spcPts val="1400"/>
              </a:spcBef>
            </a:pPr>
            <a:r>
              <a:rPr lang="en-US" sz="1600" dirty="0" smtClean="0">
                <a:solidFill>
                  <a:schemeClr val="accent3">
                    <a:lumMod val="25000"/>
                  </a:schemeClr>
                </a:solidFill>
                <a:latin typeface="Abadi"/>
              </a:rPr>
              <a:t>Line chart provides great visualizations for trend analysis</a:t>
            </a:r>
          </a:p>
          <a:p>
            <a:pPr lvl="2">
              <a:lnSpc>
                <a:spcPct val="100000"/>
              </a:lnSpc>
              <a:spcBef>
                <a:spcPts val="1400"/>
              </a:spcBef>
            </a:pPr>
            <a:r>
              <a:rPr lang="en-US" sz="1200" dirty="0" smtClean="0">
                <a:solidFill>
                  <a:schemeClr val="accent3">
                    <a:lumMod val="25000"/>
                  </a:schemeClr>
                </a:solidFill>
                <a:latin typeface="Abadi"/>
              </a:rPr>
              <a:t>It was used to show the average launch success trend along the years</a:t>
            </a:r>
          </a:p>
          <a:p>
            <a:pPr>
              <a:lnSpc>
                <a:spcPct val="100000"/>
              </a:lnSpc>
              <a:spcBef>
                <a:spcPts val="1400"/>
              </a:spcBef>
            </a:pPr>
            <a:r>
              <a:rPr lang="en-US" sz="2000" dirty="0" smtClean="0">
                <a:latin typeface="Abadi" panose="020B0604020104020204" pitchFamily="34" charset="0"/>
                <a:hlinkClick r:id="rId3"/>
              </a:rPr>
              <a:t>EDA with data visualization notebook reference link</a:t>
            </a:r>
            <a:endParaRPr lang="en-US" sz="2000"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smtClean="0">
                <a:solidFill>
                  <a:schemeClr val="accent3">
                    <a:lumMod val="25000"/>
                  </a:schemeClr>
                </a:solidFill>
                <a:latin typeface="Abadi"/>
              </a:rPr>
              <a:t>A connection was stablished to the </a:t>
            </a:r>
            <a:r>
              <a:rPr lang="en-US" sz="2000" dirty="0">
                <a:solidFill>
                  <a:schemeClr val="accent3">
                    <a:lumMod val="25000"/>
                  </a:schemeClr>
                </a:solidFill>
                <a:latin typeface="Abadi"/>
              </a:rPr>
              <a:t>database “</a:t>
            </a:r>
            <a:r>
              <a:rPr lang="en-US" sz="2000" dirty="0" smtClean="0">
                <a:solidFill>
                  <a:schemeClr val="accent3">
                    <a:lumMod val="25000"/>
                  </a:schemeClr>
                </a:solidFill>
                <a:latin typeface="Abadi"/>
              </a:rPr>
              <a:t>my_data1.db”, than a </a:t>
            </a:r>
            <a:r>
              <a:rPr lang="en-US" sz="2000" dirty="0">
                <a:solidFill>
                  <a:schemeClr val="accent3">
                    <a:lumMod val="25000"/>
                  </a:schemeClr>
                </a:solidFill>
                <a:latin typeface="Abadi"/>
              </a:rPr>
              <a:t>table </a:t>
            </a:r>
            <a:r>
              <a:rPr lang="en-US" sz="2000" dirty="0" smtClean="0">
                <a:solidFill>
                  <a:schemeClr val="accent3">
                    <a:lumMod val="25000"/>
                  </a:schemeClr>
                </a:solidFill>
                <a:latin typeface="Abadi"/>
              </a:rPr>
              <a:t>"</a:t>
            </a:r>
            <a:r>
              <a:rPr lang="en-US" sz="2000" dirty="0">
                <a:solidFill>
                  <a:schemeClr val="accent3">
                    <a:lumMod val="25000"/>
                  </a:schemeClr>
                </a:solidFill>
                <a:latin typeface="Abadi"/>
              </a:rPr>
              <a:t>SPACEXTBL" </a:t>
            </a:r>
            <a:r>
              <a:rPr lang="en-US" sz="2000" dirty="0" smtClean="0">
                <a:solidFill>
                  <a:schemeClr val="accent3">
                    <a:lumMod val="25000"/>
                  </a:schemeClr>
                </a:solidFill>
                <a:latin typeface="Abadi"/>
              </a:rPr>
              <a:t>was created in order to have SpaceX dataset added from “Spacex.csv” file.</a:t>
            </a:r>
          </a:p>
          <a:p>
            <a:pPr>
              <a:lnSpc>
                <a:spcPct val="100000"/>
              </a:lnSpc>
              <a:spcBef>
                <a:spcPts val="1400"/>
              </a:spcBef>
            </a:pPr>
            <a:r>
              <a:rPr lang="en-US" sz="2000" dirty="0" smtClean="0">
                <a:solidFill>
                  <a:schemeClr val="accent3">
                    <a:lumMod val="25000"/>
                  </a:schemeClr>
                </a:solidFill>
                <a:latin typeface="Abadi"/>
              </a:rPr>
              <a:t>Using “sqlite3” to perform magic queries, several </a:t>
            </a:r>
            <a:r>
              <a:rPr lang="en-US" sz="2000" dirty="0">
                <a:solidFill>
                  <a:schemeClr val="accent3">
                    <a:lumMod val="25000"/>
                  </a:schemeClr>
                </a:solidFill>
                <a:latin typeface="Abadi"/>
              </a:rPr>
              <a:t>information was </a:t>
            </a:r>
            <a:r>
              <a:rPr lang="en-US" sz="2000" dirty="0" smtClean="0">
                <a:solidFill>
                  <a:schemeClr val="accent3">
                    <a:lumMod val="25000"/>
                  </a:schemeClr>
                </a:solidFill>
                <a:latin typeface="Abadi"/>
              </a:rPr>
              <a:t>observed as follows:</a:t>
            </a:r>
          </a:p>
          <a:p>
            <a:pPr lvl="1">
              <a:lnSpc>
                <a:spcPct val="100000"/>
              </a:lnSpc>
              <a:spcBef>
                <a:spcPts val="1400"/>
              </a:spcBef>
            </a:pPr>
            <a:r>
              <a:rPr lang="en-US" sz="1600" dirty="0" smtClean="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600" dirty="0" smtClean="0">
                <a:solidFill>
                  <a:schemeClr val="accent3">
                    <a:lumMod val="25000"/>
                  </a:schemeClr>
                </a:solidFill>
                <a:latin typeface="Abadi" panose="020B0604020104020204" pitchFamily="34" charset="0"/>
              </a:rPr>
              <a:t>Display </a:t>
            </a:r>
            <a:r>
              <a:rPr lang="en-US" sz="1600" dirty="0">
                <a:solidFill>
                  <a:schemeClr val="accent3">
                    <a:lumMod val="25000"/>
                  </a:schemeClr>
                </a:solidFill>
                <a:latin typeface="Abadi" panose="020B0604020104020204" pitchFamily="34" charset="0"/>
              </a:rPr>
              <a:t>5 records where launch sites begin with the string </a:t>
            </a:r>
            <a:r>
              <a:rPr lang="en-US" sz="1600" dirty="0" smtClean="0">
                <a:solidFill>
                  <a:schemeClr val="accent3">
                    <a:lumMod val="25000"/>
                  </a:schemeClr>
                </a:solidFill>
                <a:latin typeface="Abadi" panose="020B0604020104020204" pitchFamily="34" charset="0"/>
              </a:rPr>
              <a:t>'CCA‘</a:t>
            </a:r>
          </a:p>
          <a:p>
            <a:pPr lvl="1">
              <a:lnSpc>
                <a:spcPct val="100000"/>
              </a:lnSpc>
              <a:spcBef>
                <a:spcPts val="1400"/>
              </a:spcBef>
            </a:pPr>
            <a:r>
              <a:rPr lang="en-US" sz="1600" dirty="0">
                <a:solidFill>
                  <a:schemeClr val="accent3">
                    <a:lumMod val="25000"/>
                  </a:schemeClr>
                </a:solidFill>
                <a:latin typeface="Abadi" panose="020B0604020104020204" pitchFamily="34" charset="0"/>
              </a:rPr>
              <a:t>Display the total payload mass carried by boosters launched by NASA (CRS</a:t>
            </a:r>
            <a:r>
              <a:rPr lang="en-US" sz="16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Display average payload mass carried by booster version F9 </a:t>
            </a:r>
            <a:r>
              <a:rPr lang="en-US" sz="1600" dirty="0" smtClean="0">
                <a:solidFill>
                  <a:schemeClr val="accent3">
                    <a:lumMod val="25000"/>
                  </a:schemeClr>
                </a:solidFill>
                <a:latin typeface="Abadi" panose="020B0604020104020204" pitchFamily="34" charset="0"/>
              </a:rPr>
              <a:t>v1.1</a:t>
            </a:r>
          </a:p>
          <a:p>
            <a:pPr lvl="1">
              <a:lnSpc>
                <a:spcPct val="100000"/>
              </a:lnSpc>
              <a:spcBef>
                <a:spcPts val="1400"/>
              </a:spcBef>
            </a:pPr>
            <a:r>
              <a:rPr lang="en-US" sz="1600" dirty="0">
                <a:solidFill>
                  <a:schemeClr val="accent3">
                    <a:lumMod val="25000"/>
                  </a:schemeClr>
                </a:solidFill>
                <a:latin typeface="Abadi" panose="020B0604020104020204" pitchFamily="34" charset="0"/>
              </a:rPr>
              <a:t>List the date when the first </a:t>
            </a:r>
            <a:r>
              <a:rPr lang="en-US" sz="1600" dirty="0" smtClean="0">
                <a:solidFill>
                  <a:schemeClr val="accent3">
                    <a:lumMod val="25000"/>
                  </a:schemeClr>
                </a:solidFill>
                <a:latin typeface="Abadi" panose="020B0604020104020204" pitchFamily="34" charset="0"/>
              </a:rPr>
              <a:t>successful </a:t>
            </a:r>
            <a:r>
              <a:rPr lang="en-US" sz="1600" dirty="0">
                <a:solidFill>
                  <a:schemeClr val="accent3">
                    <a:lumMod val="25000"/>
                  </a:schemeClr>
                </a:solidFill>
                <a:latin typeface="Abadi" panose="020B0604020104020204" pitchFamily="34" charset="0"/>
              </a:rPr>
              <a:t>landing outcome in ground pad was </a:t>
            </a:r>
            <a:r>
              <a:rPr lang="en-US" sz="1600" dirty="0" smtClean="0">
                <a:solidFill>
                  <a:schemeClr val="accent3">
                    <a:lumMod val="25000"/>
                  </a:schemeClr>
                </a:solidFill>
                <a:latin typeface="Abadi" panose="020B0604020104020204" pitchFamily="34" charset="0"/>
              </a:rPr>
              <a:t>achieved.</a:t>
            </a:r>
          </a:p>
          <a:p>
            <a:endParaRPr lang="en-US" sz="2400" dirty="0"/>
          </a:p>
          <a:p>
            <a:endParaRPr lang="en-US" sz="2400" dirty="0"/>
          </a:p>
          <a:p>
            <a:endParaRPr lang="en-US" sz="2400"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dirty="0" smtClean="0">
                <a:solidFill>
                  <a:srgbClr val="0B49CB"/>
                </a:solidFill>
                <a:latin typeface="Abadi"/>
              </a:rPr>
              <a:t>SQL (1/2)</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lvl="1">
              <a:lnSpc>
                <a:spcPct val="100000"/>
              </a:lnSpc>
              <a:spcBef>
                <a:spcPts val="1400"/>
              </a:spcBef>
            </a:pPr>
            <a:r>
              <a:rPr lang="en-US" sz="16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600" dirty="0" smtClean="0">
                <a:solidFill>
                  <a:schemeClr val="accent3">
                    <a:lumMod val="25000"/>
                  </a:schemeClr>
                </a:solidFill>
                <a:latin typeface="Abadi" panose="020B0604020104020204" pitchFamily="34" charset="0"/>
              </a:rPr>
              <a:t>List </a:t>
            </a:r>
            <a:r>
              <a:rPr lang="en-US" sz="1600" dirty="0">
                <a:solidFill>
                  <a:schemeClr val="accent3">
                    <a:lumMod val="25000"/>
                  </a:schemeClr>
                </a:solidFill>
                <a:latin typeface="Abadi" panose="020B0604020104020204" pitchFamily="34" charset="0"/>
              </a:rPr>
              <a:t>the total number of successful and failure mission </a:t>
            </a:r>
            <a:r>
              <a:rPr lang="en-US" sz="1600" dirty="0" smtClean="0">
                <a:solidFill>
                  <a:schemeClr val="accent3">
                    <a:lumMod val="25000"/>
                  </a:schemeClr>
                </a:solidFill>
                <a:latin typeface="Abadi" panose="020B0604020104020204" pitchFamily="34" charset="0"/>
              </a:rPr>
              <a:t>outcomes</a:t>
            </a:r>
          </a:p>
          <a:p>
            <a:pPr lvl="1">
              <a:lnSpc>
                <a:spcPct val="100000"/>
              </a:lnSpc>
              <a:spcBef>
                <a:spcPts val="1400"/>
              </a:spcBef>
            </a:pPr>
            <a:r>
              <a:rPr lang="en-US" sz="1600" dirty="0">
                <a:solidFill>
                  <a:schemeClr val="accent3">
                    <a:lumMod val="25000"/>
                  </a:schemeClr>
                </a:solidFill>
                <a:latin typeface="Abadi" panose="020B0604020104020204" pitchFamily="34" charset="0"/>
              </a:rPr>
              <a:t>List the names of the </a:t>
            </a:r>
            <a:r>
              <a:rPr lang="en-US" sz="1600" dirty="0" smtClean="0">
                <a:solidFill>
                  <a:schemeClr val="accent3">
                    <a:lumMod val="25000"/>
                  </a:schemeClr>
                </a:solidFill>
                <a:latin typeface="Abadi" panose="020B0604020104020204" pitchFamily="34" charset="0"/>
              </a:rPr>
              <a:t>“</a:t>
            </a:r>
            <a:r>
              <a:rPr lang="en-US" sz="1600" dirty="0" err="1" smtClean="0">
                <a:solidFill>
                  <a:schemeClr val="accent3">
                    <a:lumMod val="25000"/>
                  </a:schemeClr>
                </a:solidFill>
                <a:latin typeface="Abadi" panose="020B0604020104020204" pitchFamily="34" charset="0"/>
              </a:rPr>
              <a:t>booster_versions</a:t>
            </a:r>
            <a:r>
              <a:rPr lang="en-US" sz="1600" dirty="0" smtClean="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which have carried the maximum payload </a:t>
            </a:r>
            <a:r>
              <a:rPr lang="en-US" sz="1600" dirty="0" smtClean="0">
                <a:solidFill>
                  <a:schemeClr val="accent3">
                    <a:lumMod val="25000"/>
                  </a:schemeClr>
                </a:solidFill>
                <a:latin typeface="Abadi" panose="020B0604020104020204" pitchFamily="34" charset="0"/>
              </a:rPr>
              <a:t>mass</a:t>
            </a:r>
          </a:p>
          <a:p>
            <a:pPr lvl="1">
              <a:lnSpc>
                <a:spcPct val="100000"/>
              </a:lnSpc>
              <a:spcBef>
                <a:spcPts val="1400"/>
              </a:spcBef>
            </a:pPr>
            <a:r>
              <a:rPr lang="en-US" sz="1600" dirty="0">
                <a:solidFill>
                  <a:schemeClr val="accent3">
                    <a:lumMod val="25000"/>
                  </a:schemeClr>
                </a:solidFill>
                <a:latin typeface="Abadi" panose="020B0604020104020204" pitchFamily="34" charset="0"/>
              </a:rPr>
              <a:t>List the records which will display the month names, failure </a:t>
            </a:r>
            <a:r>
              <a:rPr lang="en-US" sz="1600" dirty="0" smtClean="0">
                <a:solidFill>
                  <a:schemeClr val="accent3">
                    <a:lumMod val="25000"/>
                  </a:schemeClr>
                </a:solidFill>
                <a:latin typeface="Abadi" panose="020B0604020104020204" pitchFamily="34" charset="0"/>
              </a:rPr>
              <a:t>“</a:t>
            </a:r>
            <a:r>
              <a:rPr lang="en-US" sz="1600" dirty="0" err="1" smtClean="0">
                <a:solidFill>
                  <a:schemeClr val="accent3">
                    <a:lumMod val="25000"/>
                  </a:schemeClr>
                </a:solidFill>
                <a:latin typeface="Abadi" panose="020B0604020104020204" pitchFamily="34" charset="0"/>
              </a:rPr>
              <a:t>landing_outcomes</a:t>
            </a:r>
            <a:r>
              <a:rPr lang="en-US" sz="1600" dirty="0" smtClean="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in drone </a:t>
            </a:r>
            <a:r>
              <a:rPr lang="en-US" sz="1600" dirty="0" smtClean="0">
                <a:solidFill>
                  <a:schemeClr val="accent3">
                    <a:lumMod val="25000"/>
                  </a:schemeClr>
                </a:solidFill>
                <a:latin typeface="Abadi" panose="020B0604020104020204" pitchFamily="34" charset="0"/>
              </a:rPr>
              <a:t>ship, ”booster versions”, “</a:t>
            </a:r>
            <a:r>
              <a:rPr lang="en-US" sz="1600" dirty="0" err="1" smtClean="0">
                <a:solidFill>
                  <a:schemeClr val="accent3">
                    <a:lumMod val="25000"/>
                  </a:schemeClr>
                </a:solidFill>
                <a:latin typeface="Abadi" panose="020B0604020104020204" pitchFamily="34" charset="0"/>
              </a:rPr>
              <a:t>launch_site</a:t>
            </a:r>
            <a:r>
              <a:rPr lang="en-US" sz="1600" dirty="0" smtClean="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for the months in year </a:t>
            </a:r>
            <a:r>
              <a:rPr lang="en-US" sz="1600" dirty="0" smtClean="0">
                <a:solidFill>
                  <a:schemeClr val="accent3">
                    <a:lumMod val="25000"/>
                  </a:schemeClr>
                </a:solidFill>
                <a:latin typeface="Abadi" panose="020B0604020104020204" pitchFamily="34" charset="0"/>
              </a:rPr>
              <a:t>2015</a:t>
            </a:r>
          </a:p>
          <a:p>
            <a:pPr lvl="1">
              <a:lnSpc>
                <a:spcPct val="100000"/>
              </a:lnSpc>
              <a:spcBef>
                <a:spcPts val="1400"/>
              </a:spcBef>
            </a:pPr>
            <a:r>
              <a:rPr lang="en-US" sz="1600" dirty="0">
                <a:solidFill>
                  <a:schemeClr val="accent3">
                    <a:lumMod val="25000"/>
                  </a:schemeClr>
                </a:solidFill>
                <a:latin typeface="Abadi" panose="020B0604020104020204" pitchFamily="34" charset="0"/>
              </a:rPr>
              <a:t>Rank the count of landing outcomes (such as Failure (drone ship) or Success (ground pad)) between </a:t>
            </a:r>
            <a:r>
              <a:rPr lang="en-US" sz="1600" dirty="0" smtClean="0">
                <a:solidFill>
                  <a:schemeClr val="accent3">
                    <a:lumMod val="25000"/>
                  </a:schemeClr>
                </a:solidFill>
                <a:latin typeface="Abadi" panose="020B0604020104020204" pitchFamily="34" charset="0"/>
              </a:rPr>
              <a:t>2010-06-04 </a:t>
            </a:r>
            <a:r>
              <a:rPr lang="en-US" sz="1600" dirty="0">
                <a:solidFill>
                  <a:schemeClr val="accent3">
                    <a:lumMod val="25000"/>
                  </a:schemeClr>
                </a:solidFill>
                <a:latin typeface="Abadi" panose="020B0604020104020204" pitchFamily="34" charset="0"/>
              </a:rPr>
              <a:t>and 2017-03-20, </a:t>
            </a:r>
            <a:r>
              <a:rPr lang="en-US" sz="1600" dirty="0" smtClean="0">
                <a:solidFill>
                  <a:schemeClr val="accent3">
                    <a:lumMod val="25000"/>
                  </a:schemeClr>
                </a:solidFill>
                <a:latin typeface="Abadi" panose="020B0604020104020204" pitchFamily="34" charset="0"/>
              </a:rPr>
              <a:t>in descending order</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smtClean="0">
                <a:solidFill>
                  <a:schemeClr val="accent3">
                    <a:lumMod val="25000"/>
                  </a:schemeClr>
                </a:solidFill>
                <a:latin typeface="Abadi" panose="020B0604020104020204" pitchFamily="34" charset="0"/>
                <a:hlinkClick r:id="rId3"/>
              </a:rPr>
              <a:t>EDA with SQL notebook link</a:t>
            </a:r>
            <a:endParaRPr lang="en-US" sz="2000" dirty="0">
              <a:solidFill>
                <a:schemeClr val="accent3">
                  <a:lumMod val="25000"/>
                </a:schemeClr>
              </a:solidFill>
              <a:latin typeface="Abadi" panose="020B0604020104020204" pitchFamily="34" charset="0"/>
            </a:endParaRPr>
          </a:p>
          <a:p>
            <a:endParaRPr lang="en-US" sz="2400" dirty="0"/>
          </a:p>
          <a:p>
            <a:endParaRPr lang="en-US" sz="2400" dirty="0"/>
          </a:p>
          <a:p>
            <a:endParaRPr lang="en-US" sz="2400"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dirty="0" smtClean="0">
                <a:solidFill>
                  <a:srgbClr val="0B49CB"/>
                </a:solidFill>
                <a:latin typeface="Abadi"/>
              </a:rPr>
              <a:t>SQL (2/2)</a:t>
            </a:r>
            <a:endParaRPr lang="en-US" dirty="0">
              <a:solidFill>
                <a:srgbClr val="0B49CB"/>
              </a:solidFill>
            </a:endParaRPr>
          </a:p>
        </p:txBody>
      </p:sp>
    </p:spTree>
    <p:extLst>
      <p:ext uri="{BB962C8B-B14F-4D97-AF65-F5344CB8AC3E}">
        <p14:creationId xmlns:p14="http://schemas.microsoft.com/office/powerpoint/2010/main" val="91688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444978"/>
            <a:ext cx="10515600" cy="478141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Objective to explore geographical </a:t>
            </a:r>
            <a:r>
              <a:rPr lang="en-US" sz="2200" dirty="0">
                <a:solidFill>
                  <a:schemeClr val="accent3">
                    <a:lumMod val="25000"/>
                  </a:schemeClr>
                </a:solidFill>
                <a:latin typeface="Abadi" panose="020B0604020104020204" pitchFamily="34" charset="0"/>
              </a:rPr>
              <a:t>patterns about launch sites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Map </a:t>
            </a:r>
            <a:r>
              <a:rPr lang="en-US" sz="2200" dirty="0">
                <a:solidFill>
                  <a:schemeClr val="accent3">
                    <a:lumMod val="25000"/>
                  </a:schemeClr>
                </a:solidFill>
                <a:latin typeface="Abadi" panose="020B0604020104020204" pitchFamily="34" charset="0"/>
              </a:rPr>
              <a:t>objects </a:t>
            </a:r>
            <a:r>
              <a:rPr lang="en-US" sz="2200" dirty="0" smtClean="0">
                <a:solidFill>
                  <a:schemeClr val="accent3">
                    <a:lumMod val="25000"/>
                  </a:schemeClr>
                </a:solidFill>
                <a:latin typeface="Abadi" panose="020B0604020104020204" pitchFamily="34" charset="0"/>
              </a:rPr>
              <a:t>were added </a:t>
            </a:r>
            <a:r>
              <a:rPr lang="en-US" sz="2200" dirty="0">
                <a:solidFill>
                  <a:schemeClr val="accent3">
                    <a:lumMod val="25000"/>
                  </a:schemeClr>
                </a:solidFill>
                <a:latin typeface="Abadi" panose="020B0604020104020204" pitchFamily="34" charset="0"/>
              </a:rPr>
              <a:t>to </a:t>
            </a:r>
            <a:r>
              <a:rPr lang="en-US" sz="2200" dirty="0" smtClean="0">
                <a:solidFill>
                  <a:schemeClr val="accent3">
                    <a:lumMod val="25000"/>
                  </a:schemeClr>
                </a:solidFill>
                <a:latin typeface="Abadi" panose="020B0604020104020204" pitchFamily="34" charset="0"/>
              </a:rPr>
              <a:t>folium map </a:t>
            </a:r>
            <a:r>
              <a:rPr lang="en-US" sz="2200" dirty="0" smtClean="0">
                <a:solidFill>
                  <a:schemeClr val="accent3">
                    <a:lumMod val="25000"/>
                  </a:schemeClr>
                </a:solidFill>
                <a:latin typeface="Abadi" panose="020B0604020104020204" pitchFamily="34" charset="0"/>
              </a:rPr>
              <a:t>as follows:</a:t>
            </a: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Marker</a:t>
            </a:r>
            <a:r>
              <a:rPr lang="en-US" sz="1800" dirty="0" smtClean="0">
                <a:solidFill>
                  <a:schemeClr val="accent3">
                    <a:lumMod val="25000"/>
                  </a:schemeClr>
                </a:solidFill>
                <a:latin typeface="Abadi" panose="020B0604020104020204" pitchFamily="34" charset="0"/>
              </a:rPr>
              <a:t>: identifies the launch </a:t>
            </a:r>
            <a:r>
              <a:rPr lang="en-US" sz="1800" dirty="0">
                <a:solidFill>
                  <a:schemeClr val="accent3">
                    <a:lumMod val="25000"/>
                  </a:schemeClr>
                </a:solidFill>
                <a:latin typeface="Abadi" panose="020B0604020104020204" pitchFamily="34" charset="0"/>
              </a:rPr>
              <a:t>sites </a:t>
            </a:r>
            <a:r>
              <a:rPr lang="en-US" sz="1800" dirty="0" smtClean="0">
                <a:solidFill>
                  <a:schemeClr val="accent3">
                    <a:lumMod val="25000"/>
                  </a:schemeClr>
                </a:solidFill>
                <a:latin typeface="Abadi" panose="020B0604020104020204" pitchFamily="34" charset="0"/>
              </a:rPr>
              <a:t>in the </a:t>
            </a:r>
            <a:r>
              <a:rPr lang="en-US" sz="1800" dirty="0">
                <a:solidFill>
                  <a:schemeClr val="accent3">
                    <a:lumMod val="25000"/>
                  </a:schemeClr>
                </a:solidFill>
                <a:latin typeface="Abadi" panose="020B0604020104020204" pitchFamily="34" charset="0"/>
              </a:rPr>
              <a:t>map</a:t>
            </a: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Circle</a:t>
            </a:r>
            <a:r>
              <a:rPr lang="en-US" sz="1800" dirty="0">
                <a:solidFill>
                  <a:schemeClr val="accent3">
                    <a:lumMod val="25000"/>
                  </a:schemeClr>
                </a:solidFill>
                <a:latin typeface="Abadi" panose="020B0604020104020204" pitchFamily="34" charset="0"/>
              </a:rPr>
              <a:t>: to add a </a:t>
            </a:r>
            <a:r>
              <a:rPr lang="en-US" sz="1800" dirty="0" smtClean="0">
                <a:solidFill>
                  <a:schemeClr val="accent3">
                    <a:lumMod val="25000"/>
                  </a:schemeClr>
                </a:solidFill>
                <a:latin typeface="Abadi" panose="020B0604020104020204" pitchFamily="34" charset="0"/>
              </a:rPr>
              <a:t>circle </a:t>
            </a:r>
            <a:r>
              <a:rPr lang="en-US" sz="1800" dirty="0">
                <a:solidFill>
                  <a:schemeClr val="accent3">
                    <a:lumMod val="25000"/>
                  </a:schemeClr>
                </a:solidFill>
                <a:latin typeface="Abadi" panose="020B0604020104020204" pitchFamily="34" charset="0"/>
              </a:rPr>
              <a:t>area with a text label </a:t>
            </a:r>
            <a:r>
              <a:rPr lang="en-US" sz="1800" dirty="0" smtClean="0">
                <a:solidFill>
                  <a:schemeClr val="accent3">
                    <a:lumMod val="25000"/>
                  </a:schemeClr>
                </a:solidFill>
                <a:latin typeface="Abadi" panose="020B0604020104020204" pitchFamily="34" charset="0"/>
              </a:rPr>
              <a:t>in order to highlight a launch site based on its specific </a:t>
            </a:r>
            <a:r>
              <a:rPr lang="en-US" sz="1800" dirty="0">
                <a:solidFill>
                  <a:schemeClr val="accent3">
                    <a:lumMod val="25000"/>
                  </a:schemeClr>
                </a:solidFill>
                <a:latin typeface="Abadi" panose="020B0604020104020204" pitchFamily="34" charset="0"/>
              </a:rPr>
              <a:t>coordinate </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Marker Cluster</a:t>
            </a:r>
            <a:r>
              <a:rPr lang="en-US" sz="1800" dirty="0" smtClean="0">
                <a:solidFill>
                  <a:schemeClr val="accent3">
                    <a:lumMod val="25000"/>
                  </a:schemeClr>
                </a:solidFill>
                <a:latin typeface="Abadi" panose="020B0604020104020204" pitchFamily="34" charset="0"/>
              </a:rPr>
              <a:t>: since </a:t>
            </a:r>
            <a:r>
              <a:rPr lang="en-US" sz="1800" dirty="0">
                <a:solidFill>
                  <a:schemeClr val="accent3">
                    <a:lumMod val="25000"/>
                  </a:schemeClr>
                </a:solidFill>
                <a:latin typeface="Abadi" panose="020B0604020104020204" pitchFamily="34" charset="0"/>
              </a:rPr>
              <a:t>many </a:t>
            </a:r>
            <a:r>
              <a:rPr lang="en-US" sz="1800" dirty="0" smtClean="0">
                <a:solidFill>
                  <a:schemeClr val="accent3">
                    <a:lumMod val="25000"/>
                  </a:schemeClr>
                </a:solidFill>
                <a:latin typeface="Abadi" panose="020B0604020104020204" pitchFamily="34" charset="0"/>
              </a:rPr>
              <a:t>launch records have </a:t>
            </a:r>
            <a:r>
              <a:rPr lang="en-US" sz="1800" dirty="0">
                <a:solidFill>
                  <a:schemeClr val="accent3">
                    <a:lumMod val="25000"/>
                  </a:schemeClr>
                </a:solidFill>
                <a:latin typeface="Abadi" panose="020B0604020104020204" pitchFamily="34" charset="0"/>
              </a:rPr>
              <a:t>the exact same </a:t>
            </a:r>
            <a:r>
              <a:rPr lang="en-US" sz="1800" dirty="0" smtClean="0">
                <a:solidFill>
                  <a:schemeClr val="accent3">
                    <a:lumMod val="25000"/>
                  </a:schemeClr>
                </a:solidFill>
                <a:latin typeface="Abadi" panose="020B0604020104020204" pitchFamily="34" charset="0"/>
              </a:rPr>
              <a:t>coordinate, Marker clusters simplify the </a:t>
            </a:r>
            <a:r>
              <a:rPr lang="en-US" sz="1800" dirty="0">
                <a:solidFill>
                  <a:schemeClr val="accent3">
                    <a:lumMod val="25000"/>
                  </a:schemeClr>
                </a:solidFill>
                <a:latin typeface="Abadi" panose="020B0604020104020204" pitchFamily="34" charset="0"/>
              </a:rPr>
              <a:t>map containing many markers having the same coordinate</a:t>
            </a:r>
            <a:r>
              <a:rPr lang="en-US" sz="1800" dirty="0" smtClean="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Polyline</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to illustrate in the map the calculated distances </a:t>
            </a:r>
            <a:r>
              <a:rPr lang="en-US" sz="1800" dirty="0">
                <a:solidFill>
                  <a:schemeClr val="accent3">
                    <a:lumMod val="25000"/>
                  </a:schemeClr>
                </a:solidFill>
                <a:latin typeface="Abadi" panose="020B0604020104020204" pitchFamily="34" charset="0"/>
              </a:rPr>
              <a:t>between a launch site to its </a:t>
            </a:r>
            <a:r>
              <a:rPr lang="en-US" sz="1800" dirty="0" smtClean="0">
                <a:solidFill>
                  <a:schemeClr val="accent3">
                    <a:lumMod val="25000"/>
                  </a:schemeClr>
                </a:solidFill>
                <a:latin typeface="Abadi" panose="020B0604020104020204" pitchFamily="34" charset="0"/>
              </a:rPr>
              <a:t>proximities</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Interactive </a:t>
            </a:r>
            <a:r>
              <a:rPr lang="en-US" sz="2200" dirty="0" smtClean="0">
                <a:solidFill>
                  <a:schemeClr val="accent3">
                    <a:lumMod val="25000"/>
                  </a:schemeClr>
                </a:solidFill>
                <a:latin typeface="Abadi" panose="020B0604020104020204" pitchFamily="34" charset="0"/>
                <a:hlinkClick r:id="rId3"/>
              </a:rPr>
              <a:t>map with Folium reference notebook link</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56267"/>
            <a:ext cx="9745589" cy="4720696"/>
          </a:xfrm>
          <a:prstGeom prst="rect">
            <a:avLst/>
          </a:prstGeom>
        </p:spPr>
        <p:txBody>
          <a:bodyPr vert="horz" lIns="91440" tIns="45720" rIns="91440" bIns="45720" rtlCol="0" anchor="t">
            <a:normAutofit/>
          </a:bodyPr>
          <a:lstStyle/>
          <a:p>
            <a:pPr>
              <a:lnSpc>
                <a:spcPct val="100000"/>
              </a:lnSpc>
              <a:spcBef>
                <a:spcPts val="1400"/>
              </a:spcBef>
            </a:pPr>
            <a:r>
              <a:rPr lang="en-US" sz="2400" dirty="0" smtClean="0">
                <a:solidFill>
                  <a:schemeClr val="accent3">
                    <a:lumMod val="25000"/>
                  </a:schemeClr>
                </a:solidFill>
                <a:latin typeface="Abadi" panose="020B0604020104020204" pitchFamily="34" charset="0"/>
              </a:rPr>
              <a:t>Objective </a:t>
            </a:r>
            <a:r>
              <a:rPr lang="en-US" sz="2400" dirty="0">
                <a:solidFill>
                  <a:schemeClr val="accent3">
                    <a:lumMod val="25000"/>
                  </a:schemeClr>
                </a:solidFill>
                <a:latin typeface="Abadi" panose="020B0604020104020204" pitchFamily="34" charset="0"/>
              </a:rPr>
              <a:t>to obtain </a:t>
            </a:r>
            <a:r>
              <a:rPr lang="en-US" sz="2400" dirty="0" smtClean="0">
                <a:solidFill>
                  <a:schemeClr val="accent3">
                    <a:lumMod val="25000"/>
                  </a:schemeClr>
                </a:solidFill>
                <a:latin typeface="Abadi" panose="020B0604020104020204" pitchFamily="34" charset="0"/>
              </a:rPr>
              <a:t>insights </a:t>
            </a:r>
            <a:r>
              <a:rPr lang="en-US" sz="2400" dirty="0">
                <a:solidFill>
                  <a:schemeClr val="accent3">
                    <a:lumMod val="25000"/>
                  </a:schemeClr>
                </a:solidFill>
                <a:latin typeface="Abadi" panose="020B0604020104020204" pitchFamily="34" charset="0"/>
              </a:rPr>
              <a:t>to answer </a:t>
            </a:r>
            <a:r>
              <a:rPr lang="en-US" sz="2400" dirty="0" smtClean="0">
                <a:solidFill>
                  <a:schemeClr val="accent3">
                    <a:lumMod val="25000"/>
                  </a:schemeClr>
                </a:solidFill>
                <a:latin typeface="Abadi" panose="020B0604020104020204" pitchFamily="34" charset="0"/>
              </a:rPr>
              <a:t>some questions, such as: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largest successful </a:t>
            </a:r>
            <a:r>
              <a:rPr lang="en-US" sz="1800" dirty="0" smtClean="0">
                <a:solidFill>
                  <a:schemeClr val="accent3">
                    <a:lumMod val="25000"/>
                  </a:schemeClr>
                </a:solidFill>
                <a:latin typeface="Abadi" panose="020B0604020104020204" pitchFamily="34" charset="0"/>
              </a:rPr>
              <a:t>launches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highest launch success </a:t>
            </a:r>
            <a:r>
              <a:rPr lang="en-US" sz="1800" dirty="0" smtClean="0">
                <a:solidFill>
                  <a:schemeClr val="accent3">
                    <a:lumMod val="25000"/>
                  </a:schemeClr>
                </a:solidFill>
                <a:latin typeface="Abadi" panose="020B0604020104020204" pitchFamily="34" charset="0"/>
              </a:rPr>
              <a:t>rate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Etc.</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this interactive dashboard, it was included following graphs:</a:t>
            </a:r>
          </a:p>
          <a:p>
            <a:pPr lvl="1">
              <a:lnSpc>
                <a:spcPct val="100000"/>
              </a:lnSpc>
              <a:spcBef>
                <a:spcPts val="1400"/>
              </a:spcBef>
            </a:pPr>
            <a:r>
              <a:rPr lang="en-US" sz="1800" b="1" dirty="0">
                <a:solidFill>
                  <a:schemeClr val="accent3">
                    <a:lumMod val="25000"/>
                  </a:schemeClr>
                </a:solidFill>
                <a:latin typeface="Abadi" panose="020B0604020104020204" pitchFamily="34" charset="0"/>
              </a:rPr>
              <a:t>Pie </a:t>
            </a:r>
            <a:r>
              <a:rPr lang="en-US" sz="1800" b="1" dirty="0" smtClean="0">
                <a:solidFill>
                  <a:schemeClr val="accent3">
                    <a:lumMod val="25000"/>
                  </a:schemeClr>
                </a:solidFill>
                <a:latin typeface="Abadi" panose="020B0604020104020204" pitchFamily="34" charset="0"/>
              </a:rPr>
              <a:t>chart </a:t>
            </a:r>
            <a:r>
              <a:rPr lang="en-US" sz="1800" dirty="0" smtClean="0">
                <a:solidFill>
                  <a:schemeClr val="accent3">
                    <a:lumMod val="25000"/>
                  </a:schemeClr>
                </a:solidFill>
                <a:latin typeface="Abadi" panose="020B0604020104020204" pitchFamily="34" charset="0"/>
              </a:rPr>
              <a:t>- displays which launch site has </a:t>
            </a:r>
            <a:r>
              <a:rPr lang="en-US" sz="1800" dirty="0">
                <a:solidFill>
                  <a:schemeClr val="accent3">
                    <a:lumMod val="25000"/>
                  </a:schemeClr>
                </a:solidFill>
                <a:latin typeface="Abadi" panose="020B0604020104020204" pitchFamily="34" charset="0"/>
              </a:rPr>
              <a:t>the largest success </a:t>
            </a:r>
            <a:r>
              <a:rPr lang="en-US" sz="1800" dirty="0" smtClean="0">
                <a:solidFill>
                  <a:schemeClr val="accent3">
                    <a:lumMod val="25000"/>
                  </a:schemeClr>
                </a:solidFill>
                <a:latin typeface="Abadi" panose="020B0604020104020204" pitchFamily="34" charset="0"/>
              </a:rPr>
              <a:t>count</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(class=0 </a:t>
            </a:r>
            <a:r>
              <a:rPr lang="en-US" sz="1800" dirty="0">
                <a:solidFill>
                  <a:schemeClr val="accent3">
                    <a:lumMod val="25000"/>
                  </a:schemeClr>
                </a:solidFill>
                <a:latin typeface="Abadi" panose="020B0604020104020204" pitchFamily="34" charset="0"/>
              </a:rPr>
              <a:t>vs. </a:t>
            </a:r>
            <a:r>
              <a:rPr lang="en-US" sz="1800" dirty="0" smtClean="0">
                <a:solidFill>
                  <a:schemeClr val="accent3">
                    <a:lumMod val="25000"/>
                  </a:schemeClr>
                </a:solidFill>
                <a:latin typeface="Abadi" panose="020B0604020104020204" pitchFamily="34" charset="0"/>
              </a:rPr>
              <a:t>class=1). Dropdown menu allows selection of different launch sites.</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Scatter plot</a:t>
            </a:r>
            <a:r>
              <a:rPr lang="en-US" sz="1800" dirty="0" smtClean="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 displays payload correlation </a:t>
            </a:r>
            <a:r>
              <a:rPr lang="en-US" sz="1800" dirty="0">
                <a:solidFill>
                  <a:schemeClr val="accent3">
                    <a:lumMod val="25000"/>
                  </a:schemeClr>
                </a:solidFill>
                <a:latin typeface="Abadi" panose="020B0604020104020204" pitchFamily="34" charset="0"/>
              </a:rPr>
              <a:t>to mission </a:t>
            </a:r>
            <a:r>
              <a:rPr lang="en-US" sz="1800" dirty="0" smtClean="0">
                <a:solidFill>
                  <a:schemeClr val="accent3">
                    <a:lumMod val="25000"/>
                  </a:schemeClr>
                </a:solidFill>
                <a:latin typeface="Abadi" panose="020B0604020104020204" pitchFamily="34" charset="0"/>
              </a:rPr>
              <a:t>outcome and identify </a:t>
            </a:r>
            <a:r>
              <a:rPr lang="en-US" sz="1800" dirty="0">
                <a:solidFill>
                  <a:schemeClr val="accent3">
                    <a:lumMod val="25000"/>
                  </a:schemeClr>
                </a:solidFill>
                <a:latin typeface="Abadi" panose="020B0604020104020204" pitchFamily="34" charset="0"/>
              </a:rPr>
              <a:t>some visual patterns</a:t>
            </a:r>
            <a:r>
              <a:rPr lang="en-US" sz="1800" dirty="0" smtClean="0">
                <a:solidFill>
                  <a:schemeClr val="accent3">
                    <a:lumMod val="25000"/>
                  </a:schemeClr>
                </a:solidFill>
                <a:latin typeface="Abadi" panose="020B0604020104020204" pitchFamily="34" charset="0"/>
              </a:rPr>
              <a:t>. A slider allows to </a:t>
            </a:r>
            <a:r>
              <a:rPr lang="en-US" sz="1800" dirty="0">
                <a:solidFill>
                  <a:schemeClr val="accent3">
                    <a:lumMod val="25000"/>
                  </a:schemeClr>
                </a:solidFill>
                <a:latin typeface="Abadi" panose="020B0604020104020204" pitchFamily="34" charset="0"/>
              </a:rPr>
              <a:t>easily select different payload </a:t>
            </a:r>
            <a:r>
              <a:rPr lang="en-US" sz="1800" dirty="0" smtClean="0">
                <a:solidFill>
                  <a:schemeClr val="accent3">
                    <a:lumMod val="25000"/>
                  </a:schemeClr>
                </a:solidFill>
                <a:latin typeface="Abadi" panose="020B0604020104020204" pitchFamily="34" charset="0"/>
              </a:rPr>
              <a:t>ranges.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hlinkClick r:id="rId3"/>
              </a:rPr>
              <a:t>Plotly</a:t>
            </a:r>
            <a:r>
              <a:rPr lang="en-US" sz="2200" dirty="0" smtClean="0">
                <a:solidFill>
                  <a:schemeClr val="accent3">
                    <a:lumMod val="25000"/>
                  </a:schemeClr>
                </a:solidFill>
                <a:latin typeface="Abadi" panose="020B0604020104020204" pitchFamily="34" charset="0"/>
                <a:hlinkClick r:id="rId3"/>
              </a:rPr>
              <a:t> Dash notebook link</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22400"/>
            <a:ext cx="4287412" cy="4754563"/>
          </a:xfrm>
          <a:prstGeom prst="rect">
            <a:avLst/>
          </a:prstGeom>
        </p:spPr>
        <p:txBody>
          <a:bodyPr>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Machine </a:t>
            </a:r>
            <a:r>
              <a:rPr lang="en-US" sz="2200" dirty="0">
                <a:solidFill>
                  <a:schemeClr val="accent3">
                    <a:lumMod val="25000"/>
                  </a:schemeClr>
                </a:solidFill>
                <a:latin typeface="Abadi" panose="020B0604020104020204" pitchFamily="34" charset="0"/>
              </a:rPr>
              <a:t>learning pipeline to predict if the first stage will land given the data from the preceding </a:t>
            </a:r>
            <a:r>
              <a:rPr lang="en-US" sz="2200" dirty="0" smtClean="0">
                <a:solidFill>
                  <a:schemeClr val="accent3">
                    <a:lumMod val="25000"/>
                  </a:schemeClr>
                </a:solidFill>
                <a:latin typeface="Abadi" panose="020B0604020104020204" pitchFamily="34" charset="0"/>
              </a:rPr>
              <a:t>steps </a:t>
            </a:r>
          </a:p>
          <a:p>
            <a:pPr>
              <a:lnSpc>
                <a:spcPct val="100000"/>
              </a:lnSpc>
              <a:spcBef>
                <a:spcPts val="1400"/>
              </a:spcBef>
            </a:pPr>
            <a:r>
              <a:rPr lang="en-US" sz="2200" dirty="0" smtClean="0">
                <a:solidFill>
                  <a:schemeClr val="accent3">
                    <a:lumMod val="25000"/>
                  </a:schemeClr>
                </a:solidFill>
                <a:latin typeface="Abadi" panose="020B0604020104020204" pitchFamily="34" charset="0"/>
              </a:rPr>
              <a:t>ML models evaluated: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(SVM)</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Classification Trees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K-Nearest </a:t>
            </a:r>
            <a:r>
              <a:rPr lang="en-US" sz="1800" dirty="0">
                <a:solidFill>
                  <a:schemeClr val="accent3">
                    <a:lumMod val="25000"/>
                  </a:schemeClr>
                </a:solidFill>
                <a:latin typeface="Abadi" panose="020B0604020104020204" pitchFamily="34" charset="0"/>
              </a:rPr>
              <a:t>Neighbors </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Discover the method which performs best using test data</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Predictive analysis notebook link</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ounded Rectangle 5"/>
          <p:cNvSpPr/>
          <p:nvPr/>
        </p:nvSpPr>
        <p:spPr>
          <a:xfrm>
            <a:off x="5718644" y="1471024"/>
            <a:ext cx="2503503"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Load </a:t>
            </a:r>
            <a:r>
              <a:rPr lang="en-US" sz="1400" dirty="0" err="1" smtClean="0"/>
              <a:t>SpaceX</a:t>
            </a:r>
            <a:r>
              <a:rPr lang="en-US" sz="1400" dirty="0" smtClean="0"/>
              <a:t> dataset</a:t>
            </a:r>
          </a:p>
          <a:p>
            <a:pPr algn="ctr"/>
            <a:r>
              <a:rPr lang="en-US" sz="1400" dirty="0" smtClean="0"/>
              <a:t>“</a:t>
            </a:r>
            <a:r>
              <a:rPr lang="en-US" sz="1400" dirty="0" smtClean="0"/>
              <a:t>data” </a:t>
            </a:r>
            <a:r>
              <a:rPr lang="en-US" sz="1400" dirty="0" err="1" smtClean="0"/>
              <a:t>dataframe</a:t>
            </a:r>
            <a:endParaRPr lang="en-US" sz="1400" dirty="0"/>
          </a:p>
        </p:txBody>
      </p:sp>
      <p:sp>
        <p:nvSpPr>
          <p:cNvPr id="7" name="Rounded Rectangle 6"/>
          <p:cNvSpPr/>
          <p:nvPr/>
        </p:nvSpPr>
        <p:spPr>
          <a:xfrm>
            <a:off x="9168958" y="1471026"/>
            <a:ext cx="2503504"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Y variable -&gt; Class column values</a:t>
            </a:r>
            <a:endParaRPr lang="en-US" sz="1400" dirty="0"/>
          </a:p>
        </p:txBody>
      </p:sp>
      <p:sp>
        <p:nvSpPr>
          <p:cNvPr id="8" name="Rounded Rectangle 7"/>
          <p:cNvSpPr/>
          <p:nvPr/>
        </p:nvSpPr>
        <p:spPr>
          <a:xfrm>
            <a:off x="5724038" y="2107736"/>
            <a:ext cx="2489928"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X variable </a:t>
            </a:r>
            <a:r>
              <a:rPr lang="en-US" sz="1400" dirty="0" smtClean="0"/>
              <a:t>-&gt; standardized data</a:t>
            </a:r>
            <a:endParaRPr lang="en-US" sz="1400" dirty="0"/>
          </a:p>
        </p:txBody>
      </p:sp>
      <p:sp>
        <p:nvSpPr>
          <p:cNvPr id="9" name="Rounded Rectangle 8"/>
          <p:cNvSpPr/>
          <p:nvPr/>
        </p:nvSpPr>
        <p:spPr>
          <a:xfrm>
            <a:off x="9168958" y="2643508"/>
            <a:ext cx="2503504" cy="847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Splited</a:t>
            </a:r>
            <a:r>
              <a:rPr lang="en-US" sz="1400" dirty="0" smtClean="0"/>
              <a:t> training and </a:t>
            </a:r>
            <a:r>
              <a:rPr lang="en-US" sz="1400" dirty="0"/>
              <a:t>test </a:t>
            </a:r>
            <a:r>
              <a:rPr lang="en-US" sz="1400" dirty="0" smtClean="0"/>
              <a:t>data</a:t>
            </a:r>
          </a:p>
          <a:p>
            <a:pPr algn="ctr"/>
            <a:r>
              <a:rPr lang="en-US" sz="1400" dirty="0" err="1"/>
              <a:t>X_train</a:t>
            </a:r>
            <a:r>
              <a:rPr lang="en-US" sz="1400" dirty="0"/>
              <a:t>, </a:t>
            </a:r>
            <a:r>
              <a:rPr lang="en-US" sz="1400" dirty="0" err="1"/>
              <a:t>X_test</a:t>
            </a:r>
            <a:r>
              <a:rPr lang="en-US" sz="1400" dirty="0"/>
              <a:t>, </a:t>
            </a:r>
            <a:r>
              <a:rPr lang="en-US" sz="1400" dirty="0" err="1"/>
              <a:t>Y_train</a:t>
            </a:r>
            <a:r>
              <a:rPr lang="en-US" sz="1400" dirty="0"/>
              <a:t>, </a:t>
            </a:r>
            <a:r>
              <a:rPr lang="en-US" sz="1400" dirty="0" err="1" smtClean="0"/>
              <a:t>Y_test</a:t>
            </a:r>
            <a:endParaRPr lang="en-US" sz="1400" dirty="0" smtClean="0"/>
          </a:p>
          <a:p>
            <a:pPr algn="ctr"/>
            <a:r>
              <a:rPr lang="en-US" sz="1400" dirty="0" err="1"/>
              <a:t>test_size</a:t>
            </a:r>
            <a:r>
              <a:rPr lang="en-US" sz="1400" dirty="0"/>
              <a:t>=0.2, </a:t>
            </a:r>
            <a:r>
              <a:rPr lang="en-US" sz="1400" dirty="0" err="1" smtClean="0"/>
              <a:t>random_state</a:t>
            </a:r>
            <a:r>
              <a:rPr lang="en-US" sz="1400" dirty="0" smtClean="0"/>
              <a:t>=2</a:t>
            </a:r>
            <a:endParaRPr lang="en-US" sz="1400" dirty="0" smtClean="0"/>
          </a:p>
        </p:txBody>
      </p:sp>
      <p:cxnSp>
        <p:nvCxnSpPr>
          <p:cNvPr id="11" name="Straight Arrow Connector 10"/>
          <p:cNvCxnSpPr>
            <a:stCxn id="6" idx="3"/>
            <a:endCxn id="7" idx="1"/>
          </p:cNvCxnSpPr>
          <p:nvPr/>
        </p:nvCxnSpPr>
        <p:spPr>
          <a:xfrm>
            <a:off x="8222147" y="1705024"/>
            <a:ext cx="946811" cy="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7392511" y="3606993"/>
            <a:ext cx="2503503"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Logistic </a:t>
            </a:r>
            <a:r>
              <a:rPr lang="en-US" sz="1400" dirty="0" smtClean="0"/>
              <a:t>Regression (cv=10)</a:t>
            </a:r>
            <a:endParaRPr lang="en-US" sz="1400" dirty="0"/>
          </a:p>
        </p:txBody>
      </p:sp>
      <p:sp>
        <p:nvSpPr>
          <p:cNvPr id="19" name="Rounded Rectangle 18"/>
          <p:cNvSpPr/>
          <p:nvPr/>
        </p:nvSpPr>
        <p:spPr>
          <a:xfrm>
            <a:off x="5599092" y="3606992"/>
            <a:ext cx="1251751" cy="26824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Best model selection based on highest score accuracy for test data</a:t>
            </a:r>
            <a:endParaRPr lang="en-US" sz="1400" dirty="0"/>
          </a:p>
        </p:txBody>
      </p:sp>
      <p:sp>
        <p:nvSpPr>
          <p:cNvPr id="2" name="TextBox 1"/>
          <p:cNvSpPr txBox="1"/>
          <p:nvPr/>
        </p:nvSpPr>
        <p:spPr>
          <a:xfrm>
            <a:off x="8213966" y="1709038"/>
            <a:ext cx="859531" cy="253916"/>
          </a:xfrm>
          <a:prstGeom prst="rect">
            <a:avLst/>
          </a:prstGeom>
          <a:noFill/>
        </p:spPr>
        <p:txBody>
          <a:bodyPr wrap="none" rtlCol="0">
            <a:spAutoFit/>
          </a:bodyPr>
          <a:lstStyle/>
          <a:p>
            <a:r>
              <a:rPr lang="pt-BR" sz="1050" dirty="0" smtClean="0">
                <a:latin typeface="Abadi" panose="020B0604020104020204"/>
              </a:rPr>
              <a:t>to_numpy()</a:t>
            </a:r>
            <a:endParaRPr lang="es-PY" sz="1050" dirty="0">
              <a:latin typeface="Abadi" panose="020B0604020104020204"/>
            </a:endParaRPr>
          </a:p>
        </p:txBody>
      </p:sp>
      <p:sp>
        <p:nvSpPr>
          <p:cNvPr id="22" name="TextBox 21"/>
          <p:cNvSpPr txBox="1"/>
          <p:nvPr/>
        </p:nvSpPr>
        <p:spPr>
          <a:xfrm>
            <a:off x="8319799" y="2336992"/>
            <a:ext cx="2092239" cy="253916"/>
          </a:xfrm>
          <a:prstGeom prst="rect">
            <a:avLst/>
          </a:prstGeom>
          <a:noFill/>
        </p:spPr>
        <p:txBody>
          <a:bodyPr wrap="none" rtlCol="0">
            <a:spAutoFit/>
          </a:bodyPr>
          <a:lstStyle/>
          <a:p>
            <a:r>
              <a:rPr lang="en-US" sz="1050" dirty="0" err="1">
                <a:solidFill>
                  <a:schemeClr val="accent3">
                    <a:lumMod val="25000"/>
                  </a:schemeClr>
                </a:solidFill>
                <a:latin typeface="Abadi" panose="020B0604020104020204" pitchFamily="34" charset="0"/>
              </a:rPr>
              <a:t>preprocessing.StandardScaler</a:t>
            </a:r>
            <a:r>
              <a:rPr lang="en-US" sz="1050" dirty="0">
                <a:solidFill>
                  <a:schemeClr val="accent3">
                    <a:lumMod val="25000"/>
                  </a:schemeClr>
                </a:solidFill>
                <a:latin typeface="Abadi" panose="020B0604020104020204" pitchFamily="34" charset="0"/>
              </a:rPr>
              <a:t>()</a:t>
            </a:r>
            <a:endParaRPr lang="es-PY" sz="1050" dirty="0"/>
          </a:p>
        </p:txBody>
      </p:sp>
      <p:cxnSp>
        <p:nvCxnSpPr>
          <p:cNvPr id="24" name="Elbow Connector 23"/>
          <p:cNvCxnSpPr>
            <a:stCxn id="7" idx="2"/>
            <a:endCxn id="8" idx="3"/>
          </p:cNvCxnSpPr>
          <p:nvPr/>
        </p:nvCxnSpPr>
        <p:spPr>
          <a:xfrm rot="5400000">
            <a:off x="9115983" y="1037009"/>
            <a:ext cx="402710" cy="2206744"/>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8" idx="2"/>
            <a:endCxn id="9" idx="1"/>
          </p:cNvCxnSpPr>
          <p:nvPr/>
        </p:nvCxnSpPr>
        <p:spPr>
          <a:xfrm rot="16200000" flipH="1">
            <a:off x="7823244" y="1721494"/>
            <a:ext cx="491472" cy="2199956"/>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585937" y="2876401"/>
            <a:ext cx="1128835" cy="253916"/>
          </a:xfrm>
          <a:prstGeom prst="rect">
            <a:avLst/>
          </a:prstGeom>
        </p:spPr>
        <p:txBody>
          <a:bodyPr wrap="none">
            <a:spAutoFit/>
          </a:bodyPr>
          <a:lstStyle/>
          <a:p>
            <a:r>
              <a:rPr lang="es-PY" sz="1050" dirty="0" err="1">
                <a:latin typeface="Abadi" panose="020B0604020104020204"/>
              </a:rPr>
              <a:t>train_test_split</a:t>
            </a:r>
            <a:r>
              <a:rPr lang="es-PY" sz="1050" dirty="0">
                <a:latin typeface="Abadi" panose="020B0604020104020204"/>
              </a:rPr>
              <a:t>()</a:t>
            </a:r>
          </a:p>
        </p:txBody>
      </p:sp>
      <p:sp>
        <p:nvSpPr>
          <p:cNvPr id="44" name="Rounded Rectangle 43"/>
          <p:cNvSpPr/>
          <p:nvPr/>
        </p:nvSpPr>
        <p:spPr>
          <a:xfrm>
            <a:off x="7392511" y="4364153"/>
            <a:ext cx="2503503"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SVM (cv=10)</a:t>
            </a:r>
            <a:endParaRPr lang="en-US" sz="1400" dirty="0"/>
          </a:p>
        </p:txBody>
      </p:sp>
      <p:sp>
        <p:nvSpPr>
          <p:cNvPr id="45" name="Rounded Rectangle 44"/>
          <p:cNvSpPr/>
          <p:nvPr/>
        </p:nvSpPr>
        <p:spPr>
          <a:xfrm>
            <a:off x="7392511" y="5121313"/>
            <a:ext cx="2503503"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Classification </a:t>
            </a:r>
            <a:r>
              <a:rPr lang="en-US" sz="1400" dirty="0" smtClean="0"/>
              <a:t>Trees (cv=10)</a:t>
            </a:r>
            <a:endParaRPr lang="en-US" sz="1400" dirty="0"/>
          </a:p>
        </p:txBody>
      </p:sp>
      <p:sp>
        <p:nvSpPr>
          <p:cNvPr id="46" name="Rounded Rectangle 45"/>
          <p:cNvSpPr/>
          <p:nvPr/>
        </p:nvSpPr>
        <p:spPr>
          <a:xfrm>
            <a:off x="7392511" y="5821484"/>
            <a:ext cx="2503503"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KNN (cv=10)</a:t>
            </a:r>
            <a:endParaRPr lang="en-US" sz="1400" dirty="0"/>
          </a:p>
        </p:txBody>
      </p:sp>
      <p:cxnSp>
        <p:nvCxnSpPr>
          <p:cNvPr id="48" name="Elbow Connector 47"/>
          <p:cNvCxnSpPr>
            <a:stCxn id="9" idx="2"/>
            <a:endCxn id="17" idx="3"/>
          </p:cNvCxnSpPr>
          <p:nvPr/>
        </p:nvCxnSpPr>
        <p:spPr>
          <a:xfrm rot="5400000">
            <a:off x="9983319" y="3403602"/>
            <a:ext cx="350086" cy="524696"/>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9" idx="2"/>
            <a:endCxn id="44" idx="3"/>
          </p:cNvCxnSpPr>
          <p:nvPr/>
        </p:nvCxnSpPr>
        <p:spPr>
          <a:xfrm rot="5400000">
            <a:off x="9604739" y="3782182"/>
            <a:ext cx="1107246" cy="524696"/>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9" idx="2"/>
            <a:endCxn id="45" idx="3"/>
          </p:cNvCxnSpPr>
          <p:nvPr/>
        </p:nvCxnSpPr>
        <p:spPr>
          <a:xfrm rot="5400000">
            <a:off x="9226159" y="4160762"/>
            <a:ext cx="1864406" cy="524696"/>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9" idx="2"/>
            <a:endCxn id="46" idx="3"/>
          </p:cNvCxnSpPr>
          <p:nvPr/>
        </p:nvCxnSpPr>
        <p:spPr>
          <a:xfrm rot="5400000">
            <a:off x="8876074" y="4510847"/>
            <a:ext cx="2564577" cy="524696"/>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7" idx="1"/>
            <a:endCxn id="19" idx="3"/>
          </p:cNvCxnSpPr>
          <p:nvPr/>
        </p:nvCxnSpPr>
        <p:spPr>
          <a:xfrm flipH="1">
            <a:off x="6850843" y="3840993"/>
            <a:ext cx="541668" cy="110724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4" idx="1"/>
            <a:endCxn id="19" idx="3"/>
          </p:cNvCxnSpPr>
          <p:nvPr/>
        </p:nvCxnSpPr>
        <p:spPr>
          <a:xfrm flipH="1">
            <a:off x="6850843" y="4598153"/>
            <a:ext cx="541668" cy="35008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5" idx="1"/>
            <a:endCxn id="19" idx="3"/>
          </p:cNvCxnSpPr>
          <p:nvPr/>
        </p:nvCxnSpPr>
        <p:spPr>
          <a:xfrm flipH="1" flipV="1">
            <a:off x="6850843" y="4948238"/>
            <a:ext cx="541668" cy="40707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6" idx="1"/>
            <a:endCxn id="19" idx="3"/>
          </p:cNvCxnSpPr>
          <p:nvPr/>
        </p:nvCxnSpPr>
        <p:spPr>
          <a:xfrm flipH="1" flipV="1">
            <a:off x="6850843" y="4948238"/>
            <a:ext cx="541668" cy="110724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542472" y="4344237"/>
            <a:ext cx="1210588" cy="900246"/>
          </a:xfrm>
          <a:prstGeom prst="rect">
            <a:avLst/>
          </a:prstGeom>
        </p:spPr>
        <p:txBody>
          <a:bodyPr wrap="none">
            <a:spAutoFit/>
          </a:bodyPr>
          <a:lstStyle/>
          <a:p>
            <a:r>
              <a:rPr lang="en-US" sz="1050" dirty="0" smtClean="0">
                <a:solidFill>
                  <a:schemeClr val="accent3">
                    <a:lumMod val="25000"/>
                  </a:schemeClr>
                </a:solidFill>
                <a:latin typeface="Abadi" panose="020B0604020104020204" pitchFamily="34" charset="0"/>
              </a:rPr>
              <a:t>Determination of</a:t>
            </a:r>
          </a:p>
          <a:p>
            <a:r>
              <a:rPr lang="en-US" sz="1050" dirty="0" smtClean="0">
                <a:solidFill>
                  <a:schemeClr val="accent3">
                    <a:lumMod val="25000"/>
                  </a:schemeClr>
                </a:solidFill>
                <a:latin typeface="Abadi" panose="020B0604020104020204" pitchFamily="34" charset="0"/>
              </a:rPr>
              <a:t>best </a:t>
            </a:r>
            <a:r>
              <a:rPr lang="en-US" sz="1050" dirty="0">
                <a:solidFill>
                  <a:schemeClr val="accent3">
                    <a:lumMod val="25000"/>
                  </a:schemeClr>
                </a:solidFill>
                <a:latin typeface="Abadi" panose="020B0604020104020204" pitchFamily="34" charset="0"/>
              </a:rPr>
              <a:t>parameters </a:t>
            </a:r>
            <a:endParaRPr lang="en-US" sz="1050" dirty="0" smtClean="0">
              <a:solidFill>
                <a:schemeClr val="accent3">
                  <a:lumMod val="25000"/>
                </a:schemeClr>
              </a:solidFill>
              <a:latin typeface="Abadi" panose="020B0604020104020204" pitchFamily="34" charset="0"/>
            </a:endParaRPr>
          </a:p>
          <a:p>
            <a:r>
              <a:rPr lang="en-US" sz="1050" dirty="0" smtClean="0">
                <a:solidFill>
                  <a:schemeClr val="accent3">
                    <a:lumMod val="25000"/>
                  </a:schemeClr>
                </a:solidFill>
                <a:latin typeface="Abadi" panose="020B0604020104020204" pitchFamily="34" charset="0"/>
              </a:rPr>
              <a:t>and </a:t>
            </a:r>
            <a:r>
              <a:rPr lang="en-US" sz="1050" dirty="0">
                <a:solidFill>
                  <a:schemeClr val="accent3">
                    <a:lumMod val="25000"/>
                  </a:schemeClr>
                </a:solidFill>
                <a:latin typeface="Abadi" panose="020B0604020104020204" pitchFamily="34" charset="0"/>
              </a:rPr>
              <a:t>accuracy </a:t>
            </a:r>
            <a:endParaRPr lang="en-US" sz="1050" dirty="0" smtClean="0">
              <a:solidFill>
                <a:schemeClr val="accent3">
                  <a:lumMod val="25000"/>
                </a:schemeClr>
              </a:solidFill>
              <a:latin typeface="Abadi" panose="020B0604020104020204" pitchFamily="34" charset="0"/>
            </a:endParaRPr>
          </a:p>
          <a:p>
            <a:r>
              <a:rPr lang="en-US" sz="1050" dirty="0" smtClean="0">
                <a:solidFill>
                  <a:schemeClr val="accent3">
                    <a:lumMod val="25000"/>
                  </a:schemeClr>
                </a:solidFill>
                <a:latin typeface="Abadi" panose="020B0604020104020204" pitchFamily="34" charset="0"/>
              </a:rPr>
              <a:t>on </a:t>
            </a:r>
            <a:r>
              <a:rPr lang="en-US" sz="1050" dirty="0">
                <a:solidFill>
                  <a:schemeClr val="accent3">
                    <a:lumMod val="25000"/>
                  </a:schemeClr>
                </a:solidFill>
                <a:latin typeface="Abadi" panose="020B0604020104020204" pitchFamily="34" charset="0"/>
              </a:rPr>
              <a:t>the </a:t>
            </a:r>
            <a:r>
              <a:rPr lang="en-US" sz="1050" dirty="0" smtClean="0">
                <a:solidFill>
                  <a:schemeClr val="accent3">
                    <a:lumMod val="25000"/>
                  </a:schemeClr>
                </a:solidFill>
                <a:latin typeface="Abadi" panose="020B0604020104020204" pitchFamily="34" charset="0"/>
              </a:rPr>
              <a:t>validation</a:t>
            </a:r>
          </a:p>
          <a:p>
            <a:r>
              <a:rPr lang="en-US" sz="1050" dirty="0" smtClean="0">
                <a:solidFill>
                  <a:schemeClr val="accent3">
                    <a:lumMod val="25000"/>
                  </a:schemeClr>
                </a:solidFill>
                <a:latin typeface="Abadi" panose="020B0604020104020204" pitchFamily="34" charset="0"/>
              </a:rPr>
              <a:t>data</a:t>
            </a:r>
            <a:endParaRPr lang="pt-BR" sz="1050" dirty="0" smtClean="0">
              <a:latin typeface="Abadi" panose="020B0604020104020204"/>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770011" y="1512711"/>
            <a:ext cx="10515600" cy="4512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accent3">
                    <a:lumMod val="25000"/>
                  </a:schemeClr>
                </a:solidFill>
                <a:latin typeface="Abadi" panose="020B0604020104020204" pitchFamily="34" charset="0"/>
              </a:rPr>
              <a:t>It was </a:t>
            </a:r>
            <a:r>
              <a:rPr lang="en-US" sz="1800" dirty="0">
                <a:solidFill>
                  <a:schemeClr val="accent3">
                    <a:lumMod val="25000"/>
                  </a:schemeClr>
                </a:solidFill>
                <a:latin typeface="Abadi" panose="020B0604020104020204" pitchFamily="34" charset="0"/>
              </a:rPr>
              <a:t>observed from </a:t>
            </a:r>
            <a:r>
              <a:rPr lang="en-US" sz="1800" dirty="0" smtClean="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dataset containing 90 records, a success landing rate of </a:t>
            </a:r>
            <a:r>
              <a:rPr lang="en-US" sz="1800" b="1" dirty="0">
                <a:solidFill>
                  <a:schemeClr val="accent3">
                    <a:lumMod val="25000"/>
                  </a:schemeClr>
                </a:solidFill>
                <a:latin typeface="Abadi" panose="020B0604020104020204" pitchFamily="34" charset="0"/>
              </a:rPr>
              <a:t>66.67% </a:t>
            </a:r>
            <a:r>
              <a:rPr lang="en-US" sz="1800" dirty="0">
                <a:solidFill>
                  <a:schemeClr val="accent3">
                    <a:lumMod val="25000"/>
                  </a:schemeClr>
                </a:solidFill>
                <a:latin typeface="Abadi" panose="020B0604020104020204" pitchFamily="34" charset="0"/>
              </a:rPr>
              <a:t>for Falcon 9</a:t>
            </a:r>
          </a:p>
          <a:p>
            <a:pPr>
              <a:lnSpc>
                <a:spcPct val="100000"/>
              </a:lnSpc>
              <a:spcBef>
                <a:spcPts val="1400"/>
              </a:spcBef>
            </a:pPr>
            <a:r>
              <a:rPr lang="en-US" sz="1800" dirty="0">
                <a:solidFill>
                  <a:schemeClr val="accent3">
                    <a:lumMod val="25000"/>
                  </a:schemeClr>
                </a:solidFill>
                <a:latin typeface="Abadi" panose="020B0604020104020204" pitchFamily="34" charset="0"/>
              </a:rPr>
              <a:t>Drop ship ASDS is the booster with highest number of successful landing outcomes: </a:t>
            </a:r>
            <a:r>
              <a:rPr lang="en-US" sz="1800" b="1" dirty="0">
                <a:solidFill>
                  <a:schemeClr val="accent3">
                    <a:lumMod val="25000"/>
                  </a:schemeClr>
                </a:solidFill>
                <a:latin typeface="Abadi" panose="020B0604020104020204" pitchFamily="34" charset="0"/>
              </a:rPr>
              <a:t>41</a:t>
            </a:r>
          </a:p>
          <a:p>
            <a:pPr>
              <a:lnSpc>
                <a:spcPct val="100000"/>
              </a:lnSpc>
              <a:spcBef>
                <a:spcPts val="1400"/>
              </a:spcBef>
            </a:pPr>
            <a:r>
              <a:rPr lang="en-US" sz="1800" dirty="0">
                <a:solidFill>
                  <a:schemeClr val="accent3">
                    <a:lumMod val="25000"/>
                  </a:schemeClr>
                </a:solidFill>
                <a:latin typeface="Abadi" panose="020B0604020104020204" pitchFamily="34" charset="0"/>
              </a:rPr>
              <a:t>The average payload mass carried by booster version F9 v1 is </a:t>
            </a:r>
            <a:r>
              <a:rPr lang="en-US" sz="1800" b="1" dirty="0">
                <a:solidFill>
                  <a:schemeClr val="accent3">
                    <a:lumMod val="25000"/>
                  </a:schemeClr>
                </a:solidFill>
                <a:latin typeface="Abadi" panose="020B0604020104020204" pitchFamily="34" charset="0"/>
              </a:rPr>
              <a:t>2,928.4 kg</a:t>
            </a:r>
          </a:p>
          <a:p>
            <a:pPr>
              <a:lnSpc>
                <a:spcPct val="100000"/>
              </a:lnSpc>
              <a:spcBef>
                <a:spcPts val="1400"/>
              </a:spcBef>
            </a:pPr>
            <a:r>
              <a:rPr lang="en-US" sz="1800" dirty="0">
                <a:solidFill>
                  <a:schemeClr val="accent3">
                    <a:lumMod val="25000"/>
                  </a:schemeClr>
                </a:solidFill>
                <a:latin typeface="Abadi" panose="020B0604020104020204" pitchFamily="34" charset="0"/>
              </a:rPr>
              <a:t>The first successful landing outcome in ground pad was achieved in </a:t>
            </a:r>
            <a:r>
              <a:rPr lang="en-US" sz="1800" b="1" dirty="0">
                <a:solidFill>
                  <a:schemeClr val="accent3">
                    <a:lumMod val="25000"/>
                  </a:schemeClr>
                </a:solidFill>
                <a:latin typeface="Abadi" panose="020B0604020104020204" pitchFamily="34" charset="0"/>
              </a:rPr>
              <a:t>Dec 22, 2015</a:t>
            </a:r>
          </a:p>
          <a:p>
            <a:pPr>
              <a:lnSpc>
                <a:spcPct val="100000"/>
              </a:lnSpc>
              <a:spcBef>
                <a:spcPts val="1400"/>
              </a:spcBef>
            </a:pPr>
            <a:r>
              <a:rPr lang="en-US" sz="1800" dirty="0">
                <a:solidFill>
                  <a:schemeClr val="accent3">
                    <a:lumMod val="25000"/>
                  </a:schemeClr>
                </a:solidFill>
                <a:latin typeface="Abadi" panose="020B0604020104020204" pitchFamily="34" charset="0"/>
              </a:rPr>
              <a:t>4 launch sites where utilized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4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4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400" dirty="0">
                <a:solidFill>
                  <a:schemeClr val="accent3">
                    <a:lumMod val="25000"/>
                  </a:schemeClr>
                </a:solidFill>
                <a:latin typeface="Abadi" panose="020B0604020104020204" pitchFamily="34" charset="0"/>
              </a:rPr>
              <a:t>CCAFS SLC-40</a:t>
            </a:r>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 Exploratory Data Analysis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0" y="4959655"/>
            <a:ext cx="5788833" cy="162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gn="ctr">
              <a:buNone/>
            </a:pPr>
            <a:r>
              <a:rPr lang="en-US" sz="1800" dirty="0" smtClean="0">
                <a:solidFill>
                  <a:schemeClr val="accent3">
                    <a:lumMod val="25000"/>
                  </a:schemeClr>
                </a:solidFill>
                <a:latin typeface="Abadi" panose="020B0604020104020204" pitchFamily="34" charset="0"/>
              </a:rPr>
              <a:t>Site with largest number of successful launches: </a:t>
            </a:r>
          </a:p>
          <a:p>
            <a:pPr marL="457200" lvl="1" indent="0" algn="ctr">
              <a:buNone/>
            </a:pPr>
            <a:r>
              <a:rPr lang="en-US" sz="1800" b="1" dirty="0" smtClean="0">
                <a:solidFill>
                  <a:schemeClr val="accent3">
                    <a:lumMod val="25000"/>
                  </a:schemeClr>
                </a:solidFill>
                <a:latin typeface="Abadi" panose="020B0604020104020204" pitchFamily="34" charset="0"/>
              </a:rPr>
              <a:t>KSC LC-39A </a:t>
            </a:r>
            <a:r>
              <a:rPr lang="en-US" sz="1800" dirty="0" smtClean="0">
                <a:solidFill>
                  <a:schemeClr val="accent3">
                    <a:lumMod val="25000"/>
                  </a:schemeClr>
                </a:solidFill>
                <a:latin typeface="Abadi" panose="020B0604020104020204" pitchFamily="34" charset="0"/>
              </a:rPr>
              <a:t>with </a:t>
            </a:r>
            <a:r>
              <a:rPr lang="en-US" sz="1800" b="1" dirty="0" smtClean="0">
                <a:solidFill>
                  <a:schemeClr val="accent3">
                    <a:lumMod val="25000"/>
                  </a:schemeClr>
                </a:solidFill>
                <a:latin typeface="Abadi" panose="020B0604020104020204" pitchFamily="34" charset="0"/>
              </a:rPr>
              <a:t>10 occurrences</a:t>
            </a:r>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 – Interactive Dashboard (1/3)</a:t>
            </a:r>
            <a:endParaRPr lang="en-US" dirty="0">
              <a:solidFill>
                <a:srgbClr val="0B49CB"/>
              </a:solidFill>
            </a:endParaRPr>
          </a:p>
        </p:txBody>
      </p:sp>
      <p:sp>
        <p:nvSpPr>
          <p:cNvPr id="6" name="Content Placeholder 2">
            <a:extLst>
              <a:ext uri="{FF2B5EF4-FFF2-40B4-BE49-F238E27FC236}">
                <a16:creationId xmlns="" xmlns:a16="http://schemas.microsoft.com/office/drawing/2014/main" id="{C7B9C153-C85C-3240-8E7E-523FBC004564}"/>
              </a:ext>
            </a:extLst>
          </p:cNvPr>
          <p:cNvSpPr txBox="1">
            <a:spLocks/>
          </p:cNvSpPr>
          <p:nvPr/>
        </p:nvSpPr>
        <p:spPr>
          <a:xfrm>
            <a:off x="5408204" y="4953911"/>
            <a:ext cx="5788833" cy="772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gn="ctr">
              <a:buNone/>
            </a:pPr>
            <a:r>
              <a:rPr lang="en-US" sz="1800" dirty="0" smtClean="0">
                <a:solidFill>
                  <a:schemeClr val="accent3">
                    <a:lumMod val="25000"/>
                  </a:schemeClr>
                </a:solidFill>
                <a:latin typeface="Abadi" panose="020B0604020104020204" pitchFamily="34" charset="0"/>
              </a:rPr>
              <a:t>Site with highest </a:t>
            </a:r>
            <a:r>
              <a:rPr lang="en-US" sz="1800" dirty="0">
                <a:solidFill>
                  <a:schemeClr val="accent3">
                    <a:lumMod val="25000"/>
                  </a:schemeClr>
                </a:solidFill>
                <a:latin typeface="Abadi" panose="020B0604020104020204" pitchFamily="34" charset="0"/>
              </a:rPr>
              <a:t>launch success </a:t>
            </a:r>
            <a:r>
              <a:rPr lang="en-US" sz="1800" dirty="0" smtClean="0">
                <a:solidFill>
                  <a:schemeClr val="accent3">
                    <a:lumMod val="25000"/>
                  </a:schemeClr>
                </a:solidFill>
                <a:latin typeface="Abadi" panose="020B0604020104020204" pitchFamily="34" charset="0"/>
              </a:rPr>
              <a:t>rate: </a:t>
            </a:r>
          </a:p>
          <a:p>
            <a:pPr marL="457200" lvl="1" indent="0" algn="ctr">
              <a:buNone/>
            </a:pPr>
            <a:r>
              <a:rPr lang="en-US" sz="1800" b="1" dirty="0" smtClean="0">
                <a:solidFill>
                  <a:schemeClr val="accent3">
                    <a:lumMod val="25000"/>
                  </a:schemeClr>
                </a:solidFill>
                <a:latin typeface="Abadi" panose="020B0604020104020204" pitchFamily="34" charset="0"/>
              </a:rPr>
              <a:t>CCFAFS SLC-40 </a:t>
            </a:r>
            <a:r>
              <a:rPr lang="en-US" sz="1800" dirty="0" smtClean="0">
                <a:solidFill>
                  <a:schemeClr val="accent3">
                    <a:lumMod val="25000"/>
                  </a:schemeClr>
                </a:solidFill>
                <a:latin typeface="Abadi" panose="020B0604020104020204" pitchFamily="34" charset="0"/>
              </a:rPr>
              <a:t>with </a:t>
            </a:r>
            <a:r>
              <a:rPr lang="en-US" sz="1800" b="1" dirty="0" smtClean="0">
                <a:solidFill>
                  <a:schemeClr val="accent3">
                    <a:lumMod val="25000"/>
                  </a:schemeClr>
                </a:solidFill>
                <a:latin typeface="Abadi" panose="020B0604020104020204" pitchFamily="34" charset="0"/>
              </a:rPr>
              <a:t>42,9%</a:t>
            </a:r>
            <a:endParaRPr lang="en-US" sz="1800" b="1" dirty="0">
              <a:solidFill>
                <a:schemeClr val="accent3">
                  <a:lumMod val="25000"/>
                </a:schemeClr>
              </a:solidFill>
              <a:latin typeface="Abadi" panose="020B0604020104020204" pitchFamily="34" charset="0"/>
            </a:endParaRPr>
          </a:p>
          <a:p>
            <a:pPr marL="457200" lvl="1" indent="0" algn="ctr">
              <a:buNone/>
            </a:pPr>
            <a:endParaRPr lang="en-US" sz="1400" dirty="0"/>
          </a:p>
        </p:txBody>
      </p:sp>
      <p:pic>
        <p:nvPicPr>
          <p:cNvPr id="3" name="Picture 2"/>
          <p:cNvPicPr>
            <a:picLocks noChangeAspect="1"/>
          </p:cNvPicPr>
          <p:nvPr/>
        </p:nvPicPr>
        <p:blipFill>
          <a:blip r:embed="rId4"/>
          <a:stretch>
            <a:fillRect/>
          </a:stretch>
        </p:blipFill>
        <p:spPr>
          <a:xfrm>
            <a:off x="6264878" y="1860545"/>
            <a:ext cx="4527300" cy="2975276"/>
          </a:xfrm>
          <a:prstGeom prst="rect">
            <a:avLst/>
          </a:prstGeom>
        </p:spPr>
      </p:pic>
      <p:pic>
        <p:nvPicPr>
          <p:cNvPr id="5" name="Picture 4"/>
          <p:cNvPicPr>
            <a:picLocks noChangeAspect="1"/>
          </p:cNvPicPr>
          <p:nvPr/>
        </p:nvPicPr>
        <p:blipFill>
          <a:blip r:embed="rId5"/>
          <a:stretch>
            <a:fillRect/>
          </a:stretch>
        </p:blipFill>
        <p:spPr>
          <a:xfrm>
            <a:off x="516290" y="2190045"/>
            <a:ext cx="5489913" cy="2352820"/>
          </a:xfrm>
          <a:prstGeom prst="rect">
            <a:avLst/>
          </a:prstGeom>
        </p:spPr>
      </p:pic>
    </p:spTree>
    <p:extLst>
      <p:ext uri="{BB962C8B-B14F-4D97-AF65-F5344CB8AC3E}">
        <p14:creationId xmlns:p14="http://schemas.microsoft.com/office/powerpoint/2010/main" val="3171216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452437" y="5159026"/>
            <a:ext cx="5145367" cy="925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gn="ctr">
              <a:buNone/>
            </a:pPr>
            <a:r>
              <a:rPr lang="en-US" sz="1800" dirty="0" smtClean="0">
                <a:solidFill>
                  <a:schemeClr val="accent3">
                    <a:lumMod val="25000"/>
                  </a:schemeClr>
                </a:solidFill>
                <a:latin typeface="Abadi" panose="020B0604020104020204" pitchFamily="34" charset="0"/>
              </a:rPr>
              <a:t>Payload range with </a:t>
            </a:r>
            <a:r>
              <a:rPr lang="en-US" sz="1800" dirty="0">
                <a:solidFill>
                  <a:schemeClr val="accent3">
                    <a:lumMod val="25000"/>
                  </a:schemeClr>
                </a:solidFill>
                <a:latin typeface="Abadi" panose="020B0604020104020204" pitchFamily="34" charset="0"/>
              </a:rPr>
              <a:t>highest launch success </a:t>
            </a:r>
            <a:r>
              <a:rPr lang="en-US" sz="1800" dirty="0" smtClean="0">
                <a:solidFill>
                  <a:schemeClr val="accent3">
                    <a:lumMod val="25000"/>
                  </a:schemeClr>
                </a:solidFill>
                <a:latin typeface="Abadi" panose="020B0604020104020204" pitchFamily="34" charset="0"/>
              </a:rPr>
              <a:t>rate: 3000 – 4000 kg</a:t>
            </a:r>
            <a:endParaRPr lang="en-US" sz="1800" dirty="0">
              <a:solidFill>
                <a:schemeClr val="accent3">
                  <a:lumMod val="25000"/>
                </a:schemeClr>
              </a:solidFill>
              <a:latin typeface="Abadi" panose="020B0604020104020204" pitchFamily="34" charset="0"/>
            </a:endParaRPr>
          </a:p>
          <a:p>
            <a:pPr marL="457200" lvl="1" indent="0" algn="ctr">
              <a:buNone/>
            </a:pPr>
            <a:endParaRPr lang="en-US" sz="14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Interactive Dashboard </a:t>
            </a:r>
            <a:r>
              <a:rPr lang="en-US" dirty="0" smtClean="0">
                <a:solidFill>
                  <a:srgbClr val="0B49CB"/>
                </a:solidFill>
                <a:latin typeface="Abadi"/>
              </a:rPr>
              <a:t>(2/3)</a:t>
            </a:r>
            <a:endParaRPr lang="en-US" dirty="0">
              <a:solidFill>
                <a:srgbClr val="0B49CB"/>
              </a:solidFill>
            </a:endParaRPr>
          </a:p>
        </p:txBody>
      </p:sp>
      <p:sp>
        <p:nvSpPr>
          <p:cNvPr id="10" name="Content Placeholder 2">
            <a:extLst>
              <a:ext uri="{FF2B5EF4-FFF2-40B4-BE49-F238E27FC236}">
                <a16:creationId xmlns="" xmlns:a16="http://schemas.microsoft.com/office/drawing/2014/main" id="{C7B9C153-C85C-3240-8E7E-523FBC004564}"/>
              </a:ext>
            </a:extLst>
          </p:cNvPr>
          <p:cNvSpPr txBox="1">
            <a:spLocks/>
          </p:cNvSpPr>
          <p:nvPr/>
        </p:nvSpPr>
        <p:spPr>
          <a:xfrm>
            <a:off x="6142088" y="5159026"/>
            <a:ext cx="5145367" cy="9256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gn="ctr">
              <a:buNone/>
            </a:pPr>
            <a:r>
              <a:rPr lang="en-US" sz="1800" dirty="0" smtClean="0">
                <a:solidFill>
                  <a:schemeClr val="accent3">
                    <a:lumMod val="25000"/>
                  </a:schemeClr>
                </a:solidFill>
                <a:latin typeface="Abadi" panose="020B0604020104020204" pitchFamily="34" charset="0"/>
              </a:rPr>
              <a:t>Payload range with lowest launch </a:t>
            </a:r>
            <a:r>
              <a:rPr lang="en-US" sz="1800" dirty="0">
                <a:solidFill>
                  <a:schemeClr val="accent3">
                    <a:lumMod val="25000"/>
                  </a:schemeClr>
                </a:solidFill>
                <a:latin typeface="Abadi" panose="020B0604020104020204" pitchFamily="34" charset="0"/>
              </a:rPr>
              <a:t>success </a:t>
            </a:r>
            <a:r>
              <a:rPr lang="en-US" sz="1800" dirty="0" smtClean="0">
                <a:solidFill>
                  <a:schemeClr val="accent3">
                    <a:lumMod val="25000"/>
                  </a:schemeClr>
                </a:solidFill>
                <a:latin typeface="Abadi" panose="020B0604020104020204" pitchFamily="34" charset="0"/>
              </a:rPr>
              <a:t>rate: 2000 – 3000 kg / 5000 – 6000kg</a:t>
            </a:r>
          </a:p>
        </p:txBody>
      </p:sp>
      <p:pic>
        <p:nvPicPr>
          <p:cNvPr id="6" name="Picture 5"/>
          <p:cNvPicPr>
            <a:picLocks noChangeAspect="1"/>
          </p:cNvPicPr>
          <p:nvPr/>
        </p:nvPicPr>
        <p:blipFill>
          <a:blip r:embed="rId4"/>
          <a:stretch>
            <a:fillRect/>
          </a:stretch>
        </p:blipFill>
        <p:spPr>
          <a:xfrm>
            <a:off x="362125" y="1761776"/>
            <a:ext cx="5689651" cy="3280215"/>
          </a:xfrm>
          <a:prstGeom prst="rect">
            <a:avLst/>
          </a:prstGeom>
        </p:spPr>
      </p:pic>
      <p:pic>
        <p:nvPicPr>
          <p:cNvPr id="11" name="Picture 10"/>
          <p:cNvPicPr>
            <a:picLocks noChangeAspect="1"/>
          </p:cNvPicPr>
          <p:nvPr/>
        </p:nvPicPr>
        <p:blipFill>
          <a:blip r:embed="rId5"/>
          <a:stretch>
            <a:fillRect/>
          </a:stretch>
        </p:blipFill>
        <p:spPr>
          <a:xfrm>
            <a:off x="6142089" y="1761777"/>
            <a:ext cx="5699956" cy="3282302"/>
          </a:xfrm>
          <a:prstGeom prst="rect">
            <a:avLst/>
          </a:prstGeom>
        </p:spPr>
      </p:pic>
    </p:spTree>
    <p:extLst>
      <p:ext uri="{BB962C8B-B14F-4D97-AF65-F5344CB8AC3E}">
        <p14:creationId xmlns:p14="http://schemas.microsoft.com/office/powerpoint/2010/main" val="178852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770011" y="1388533"/>
            <a:ext cx="10515600" cy="4718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2200" dirty="0" smtClean="0">
                <a:solidFill>
                  <a:schemeClr val="accent3">
                    <a:lumMod val="25000"/>
                  </a:schemeClr>
                </a:solidFill>
                <a:latin typeface="Abadi" panose="020B0604020104020204" pitchFamily="34" charset="0"/>
              </a:rPr>
              <a:t>F9 </a:t>
            </a:r>
            <a:r>
              <a:rPr lang="en-US" sz="2200" dirty="0">
                <a:solidFill>
                  <a:schemeClr val="accent3">
                    <a:lumMod val="25000"/>
                  </a:schemeClr>
                </a:solidFill>
                <a:latin typeface="Abadi" panose="020B0604020104020204" pitchFamily="34" charset="0"/>
              </a:rPr>
              <a:t>Booster version </a:t>
            </a:r>
            <a:r>
              <a:rPr lang="en-US" sz="2200" dirty="0" smtClean="0">
                <a:solidFill>
                  <a:schemeClr val="accent3">
                    <a:lumMod val="25000"/>
                  </a:schemeClr>
                </a:solidFill>
                <a:latin typeface="Abadi" panose="020B0604020104020204" pitchFamily="34" charset="0"/>
              </a:rPr>
              <a:t>with </a:t>
            </a:r>
            <a:r>
              <a:rPr lang="en-US" sz="2200" dirty="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highest launch </a:t>
            </a:r>
            <a:r>
              <a:rPr lang="en-US" sz="2200" dirty="0">
                <a:solidFill>
                  <a:schemeClr val="accent3">
                    <a:lumMod val="25000"/>
                  </a:schemeClr>
                </a:solidFill>
                <a:latin typeface="Abadi" panose="020B0604020104020204" pitchFamily="34" charset="0"/>
              </a:rPr>
              <a:t>success </a:t>
            </a:r>
            <a:r>
              <a:rPr lang="en-US" sz="2200" dirty="0" smtClean="0">
                <a:solidFill>
                  <a:schemeClr val="accent3">
                    <a:lumMod val="25000"/>
                  </a:schemeClr>
                </a:solidFill>
                <a:latin typeface="Abadi" panose="020B0604020104020204" pitchFamily="34" charset="0"/>
              </a:rPr>
              <a:t>rate: </a:t>
            </a:r>
            <a:r>
              <a:rPr lang="en-US" sz="2200" b="1" dirty="0" smtClean="0">
                <a:solidFill>
                  <a:schemeClr val="accent3">
                    <a:lumMod val="25000"/>
                  </a:schemeClr>
                </a:solidFill>
                <a:latin typeface="Abadi" panose="020B0604020104020204" pitchFamily="34" charset="0"/>
              </a:rPr>
              <a:t>FT</a:t>
            </a:r>
            <a:endParaRPr lang="en-US" sz="2200" dirty="0">
              <a:solidFill>
                <a:schemeClr val="accent3">
                  <a:lumMod val="25000"/>
                </a:schemeClr>
              </a:solidFill>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Interactive Dashboard </a:t>
            </a:r>
            <a:r>
              <a:rPr lang="en-US" dirty="0" smtClean="0">
                <a:solidFill>
                  <a:srgbClr val="0B49CB"/>
                </a:solidFill>
                <a:latin typeface="Abadi"/>
              </a:rPr>
              <a:t>(3/3)</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950986" y="2093731"/>
            <a:ext cx="10153650" cy="3781425"/>
          </a:xfrm>
          <a:prstGeom prst="rect">
            <a:avLst/>
          </a:prstGeom>
        </p:spPr>
      </p:pic>
    </p:spTree>
    <p:extLst>
      <p:ext uri="{BB962C8B-B14F-4D97-AF65-F5344CB8AC3E}">
        <p14:creationId xmlns:p14="http://schemas.microsoft.com/office/powerpoint/2010/main" val="1950239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770011" y="1447518"/>
            <a:ext cx="10616847"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Sample assessed contained 90 records, 83 columns (parameters)</a:t>
            </a:r>
          </a:p>
          <a:p>
            <a:pPr>
              <a:lnSpc>
                <a:spcPct val="100000"/>
              </a:lnSpc>
              <a:spcBef>
                <a:spcPts val="1400"/>
              </a:spcBef>
            </a:pPr>
            <a:r>
              <a:rPr lang="en-US" sz="2200" dirty="0" smtClean="0">
                <a:solidFill>
                  <a:schemeClr val="accent3">
                    <a:lumMod val="25000"/>
                  </a:schemeClr>
                </a:solidFill>
                <a:latin typeface="Abadi" panose="020B0604020104020204" pitchFamily="34" charset="0"/>
              </a:rPr>
              <a:t>All evaluated methods gave exact same accuracy score performance </a:t>
            </a:r>
            <a:r>
              <a:rPr lang="en-US" sz="2200" dirty="0">
                <a:solidFill>
                  <a:schemeClr val="accent3">
                    <a:lumMod val="25000"/>
                  </a:schemeClr>
                </a:solidFill>
                <a:latin typeface="Abadi" panose="020B0604020104020204" pitchFamily="34" charset="0"/>
              </a:rPr>
              <a:t>as follows:</a:t>
            </a: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Predictive </a:t>
            </a:r>
            <a:r>
              <a:rPr lang="en-US" dirty="0" smtClean="0">
                <a:solidFill>
                  <a:srgbClr val="0B49CB"/>
                </a:solidFill>
                <a:latin typeface="Abadi"/>
              </a:rPr>
              <a:t>analysis</a:t>
            </a:r>
            <a:endParaRPr lang="en-US" dirty="0">
              <a:solidFill>
                <a:srgbClr val="0B49CB"/>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175621655"/>
              </p:ext>
            </p:extLst>
          </p:nvPr>
        </p:nvGraphicFramePr>
        <p:xfrm>
          <a:off x="1038123" y="2762660"/>
          <a:ext cx="9979376" cy="2880516"/>
        </p:xfrm>
        <a:graphic>
          <a:graphicData uri="http://schemas.openxmlformats.org/drawingml/2006/table">
            <a:tbl>
              <a:tblPr firstRow="1" bandRow="1">
                <a:tableStyleId>{073A0DAA-6AF3-43AB-8588-CEC1D06C72B9}</a:tableStyleId>
              </a:tblPr>
              <a:tblGrid>
                <a:gridCol w="2179210"/>
                <a:gridCol w="5406923"/>
                <a:gridCol w="2393243"/>
              </a:tblGrid>
              <a:tr h="316089">
                <a:tc>
                  <a:txBody>
                    <a:bodyPr/>
                    <a:lstStyle/>
                    <a:p>
                      <a:r>
                        <a:rPr lang="pt-BR" sz="1400" dirty="0" smtClean="0"/>
                        <a:t>Method</a:t>
                      </a:r>
                      <a:endParaRPr lang="es-PY" sz="1400" dirty="0"/>
                    </a:p>
                  </a:txBody>
                  <a:tcPr/>
                </a:tc>
                <a:tc>
                  <a:txBody>
                    <a:bodyPr/>
                    <a:lstStyle/>
                    <a:p>
                      <a:r>
                        <a:rPr lang="pt-BR" sz="1400" dirty="0" smtClean="0"/>
                        <a:t>Best</a:t>
                      </a:r>
                      <a:r>
                        <a:rPr lang="pt-BR" sz="1400" baseline="0" dirty="0" smtClean="0"/>
                        <a:t> Hyperparameters</a:t>
                      </a:r>
                      <a:endParaRPr lang="es-PY" sz="1400" dirty="0"/>
                    </a:p>
                  </a:txBody>
                  <a:tcPr/>
                </a:tc>
                <a:tc>
                  <a:txBody>
                    <a:bodyPr/>
                    <a:lstStyle/>
                    <a:p>
                      <a:r>
                        <a:rPr lang="pt-BR" sz="1400" dirty="0" smtClean="0"/>
                        <a:t>Accuracy (score method)</a:t>
                      </a:r>
                      <a:endParaRPr lang="es-PY" sz="1400" dirty="0"/>
                    </a:p>
                  </a:txBody>
                  <a:tcPr/>
                </a:tc>
              </a:tr>
              <a:tr h="521138">
                <a:tc>
                  <a:txBody>
                    <a:bodyPr/>
                    <a:lstStyle/>
                    <a:p>
                      <a:r>
                        <a:rPr lang="es-PY" sz="1400" b="1" dirty="0" err="1" smtClean="0"/>
                        <a:t>Logistic</a:t>
                      </a:r>
                      <a:r>
                        <a:rPr lang="es-PY" sz="1400" b="1" dirty="0" smtClean="0"/>
                        <a:t> </a:t>
                      </a:r>
                      <a:r>
                        <a:rPr lang="es-PY" sz="1400" b="1" dirty="0" err="1" smtClean="0"/>
                        <a:t>Regression</a:t>
                      </a:r>
                      <a:endParaRPr lang="es-PY" sz="1400" b="1" dirty="0"/>
                    </a:p>
                  </a:txBody>
                  <a:tcPr/>
                </a:tc>
                <a:tc>
                  <a:txBody>
                    <a:bodyPr/>
                    <a:lstStyle/>
                    <a:p>
                      <a:r>
                        <a:rPr lang="es-PY" sz="1400" dirty="0" smtClean="0"/>
                        <a:t>'C': 0.01, '</a:t>
                      </a:r>
                      <a:r>
                        <a:rPr lang="es-PY" sz="1400" dirty="0" err="1" smtClean="0"/>
                        <a:t>penalty</a:t>
                      </a:r>
                      <a:r>
                        <a:rPr lang="es-PY" sz="1400" dirty="0" smtClean="0"/>
                        <a:t>': 'l2', '</a:t>
                      </a:r>
                      <a:r>
                        <a:rPr lang="es-PY" sz="1400" dirty="0" err="1" smtClean="0"/>
                        <a:t>solver</a:t>
                      </a:r>
                      <a:r>
                        <a:rPr lang="es-PY" sz="1400" dirty="0" smtClean="0"/>
                        <a:t>': '</a:t>
                      </a:r>
                      <a:r>
                        <a:rPr lang="es-PY" sz="1400" dirty="0" err="1" smtClean="0"/>
                        <a:t>lbfgs</a:t>
                      </a:r>
                      <a:r>
                        <a:rPr lang="es-PY" sz="1400" dirty="0" smtClean="0"/>
                        <a:t>'</a:t>
                      </a:r>
                      <a:endParaRPr lang="es-PY" sz="1400" dirty="0"/>
                    </a:p>
                  </a:txBody>
                  <a:tcPr/>
                </a:tc>
                <a:tc>
                  <a:txBody>
                    <a:bodyPr/>
                    <a:lstStyle/>
                    <a:p>
                      <a:r>
                        <a:rPr lang="es-PY" sz="1400" dirty="0" smtClean="0"/>
                        <a:t>0.8333333333333334</a:t>
                      </a:r>
                    </a:p>
                  </a:txBody>
                  <a:tcPr/>
                </a:tc>
              </a:tr>
              <a:tr h="745475">
                <a:tc>
                  <a:txBody>
                    <a:bodyPr/>
                    <a:lstStyle/>
                    <a:p>
                      <a:r>
                        <a:rPr lang="es-PY" sz="1400" b="1" dirty="0" smtClean="0"/>
                        <a:t>SVM </a:t>
                      </a:r>
                      <a:endParaRPr lang="es-PY" sz="1400" b="1" dirty="0"/>
                    </a:p>
                  </a:txBody>
                  <a:tcPr/>
                </a:tc>
                <a:tc>
                  <a:txBody>
                    <a:bodyPr/>
                    <a:lstStyle/>
                    <a:p>
                      <a:r>
                        <a:rPr lang="es-PY" sz="1400" dirty="0" smtClean="0"/>
                        <a:t>'C': 1.0, 'gamma': 0.03162277660168379, '</a:t>
                      </a:r>
                      <a:r>
                        <a:rPr lang="es-PY" sz="1400" dirty="0" err="1" smtClean="0"/>
                        <a:t>kernel</a:t>
                      </a:r>
                      <a:r>
                        <a:rPr lang="es-PY" sz="1400" dirty="0" smtClean="0"/>
                        <a:t>': '</a:t>
                      </a:r>
                      <a:r>
                        <a:rPr lang="es-PY" sz="1400" dirty="0" err="1" smtClean="0"/>
                        <a:t>sigmoid</a:t>
                      </a:r>
                      <a:r>
                        <a:rPr lang="es-PY" sz="1400" dirty="0" smtClean="0"/>
                        <a:t>'</a:t>
                      </a:r>
                      <a:endParaRPr lang="es-PY" sz="1400" dirty="0"/>
                    </a:p>
                  </a:txBody>
                  <a:tcPr/>
                </a:tc>
                <a:tc>
                  <a:txBody>
                    <a:bodyPr/>
                    <a:lstStyle/>
                    <a:p>
                      <a:r>
                        <a:rPr lang="es-PY" sz="1400" dirty="0" smtClean="0"/>
                        <a:t>0.8333333333333334</a:t>
                      </a:r>
                      <a:endParaRPr lang="es-PY" sz="1400" dirty="0"/>
                    </a:p>
                  </a:txBody>
                  <a:tcPr/>
                </a:tc>
              </a:tr>
              <a:tr h="776676">
                <a:tc>
                  <a:txBody>
                    <a:bodyPr/>
                    <a:lstStyle/>
                    <a:p>
                      <a:r>
                        <a:rPr lang="es-PY" sz="1400" b="1" dirty="0" err="1" smtClean="0"/>
                        <a:t>Classification</a:t>
                      </a:r>
                      <a:r>
                        <a:rPr lang="es-PY" sz="1400" b="1" dirty="0" smtClean="0"/>
                        <a:t> </a:t>
                      </a:r>
                      <a:r>
                        <a:rPr lang="es-PY" sz="1400" b="1" dirty="0" err="1" smtClean="0"/>
                        <a:t>Tree</a:t>
                      </a:r>
                      <a:r>
                        <a:rPr lang="es-PY" sz="1400" b="1" dirty="0" smtClean="0"/>
                        <a:t> </a:t>
                      </a:r>
                      <a:endParaRPr lang="es-PY" sz="1400" b="1" dirty="0"/>
                    </a:p>
                  </a:txBody>
                  <a:tcPr/>
                </a:tc>
                <a:tc>
                  <a:txBody>
                    <a:bodyPr/>
                    <a:lstStyle/>
                    <a:p>
                      <a:r>
                        <a:rPr lang="es-PY" sz="1400" dirty="0" smtClean="0"/>
                        <a:t>'</a:t>
                      </a:r>
                      <a:r>
                        <a:rPr lang="es-PY" sz="1400" dirty="0" err="1" smtClean="0"/>
                        <a:t>criterion</a:t>
                      </a:r>
                      <a:r>
                        <a:rPr lang="es-PY" sz="1400" dirty="0" smtClean="0"/>
                        <a:t>': '</a:t>
                      </a:r>
                      <a:r>
                        <a:rPr lang="es-PY" sz="1400" dirty="0" err="1" smtClean="0"/>
                        <a:t>entropy</a:t>
                      </a:r>
                      <a:r>
                        <a:rPr lang="es-PY" sz="1400" dirty="0" smtClean="0"/>
                        <a:t>', '</a:t>
                      </a:r>
                      <a:r>
                        <a:rPr lang="es-PY" sz="1400" dirty="0" err="1" smtClean="0"/>
                        <a:t>max_depth</a:t>
                      </a:r>
                      <a:r>
                        <a:rPr lang="es-PY" sz="1400" dirty="0" smtClean="0"/>
                        <a:t>': 6, '</a:t>
                      </a:r>
                      <a:r>
                        <a:rPr lang="es-PY" sz="1400" dirty="0" err="1" smtClean="0"/>
                        <a:t>max_features</a:t>
                      </a:r>
                      <a:r>
                        <a:rPr lang="es-PY" sz="1400" dirty="0" smtClean="0"/>
                        <a:t>': 'auto', </a:t>
                      </a:r>
                    </a:p>
                    <a:p>
                      <a:r>
                        <a:rPr lang="es-PY" sz="1400" dirty="0" smtClean="0"/>
                        <a:t>'</a:t>
                      </a:r>
                      <a:r>
                        <a:rPr lang="es-PY" sz="1400" dirty="0" err="1" smtClean="0"/>
                        <a:t>min_samples_leaf</a:t>
                      </a:r>
                      <a:r>
                        <a:rPr lang="es-PY" sz="1400" dirty="0" smtClean="0"/>
                        <a:t>': 1, '</a:t>
                      </a:r>
                      <a:r>
                        <a:rPr lang="es-PY" sz="1400" dirty="0" err="1" smtClean="0"/>
                        <a:t>min_samples_split</a:t>
                      </a:r>
                      <a:r>
                        <a:rPr lang="es-PY" sz="1400" dirty="0" smtClean="0"/>
                        <a:t>': 5, '</a:t>
                      </a:r>
                      <a:r>
                        <a:rPr lang="es-PY" sz="1400" dirty="0" err="1" smtClean="0"/>
                        <a:t>splitter</a:t>
                      </a:r>
                      <a:r>
                        <a:rPr lang="es-PY" sz="1400" dirty="0" smtClean="0"/>
                        <a:t>': '</a:t>
                      </a:r>
                      <a:r>
                        <a:rPr lang="es-PY" sz="1400" dirty="0" err="1" smtClean="0"/>
                        <a:t>random</a:t>
                      </a:r>
                      <a:r>
                        <a:rPr lang="es-PY" sz="1400" dirty="0" smtClean="0"/>
                        <a:t>'</a:t>
                      </a:r>
                      <a:endParaRPr lang="es-PY" sz="1400" dirty="0"/>
                    </a:p>
                  </a:txBody>
                  <a:tcPr/>
                </a:tc>
                <a:tc>
                  <a:txBody>
                    <a:bodyPr/>
                    <a:lstStyle/>
                    <a:p>
                      <a:r>
                        <a:rPr lang="es-PY" sz="1400" dirty="0" smtClean="0"/>
                        <a:t>0.8333333333333334</a:t>
                      </a:r>
                      <a:endParaRPr lang="es-PY" sz="1400" dirty="0"/>
                    </a:p>
                  </a:txBody>
                  <a:tcPr/>
                </a:tc>
              </a:tr>
              <a:tr h="521138">
                <a:tc>
                  <a:txBody>
                    <a:bodyPr/>
                    <a:lstStyle/>
                    <a:p>
                      <a:r>
                        <a:rPr lang="es-PY" sz="1400" b="1" dirty="0" smtClean="0"/>
                        <a:t>KNN </a:t>
                      </a:r>
                      <a:endParaRPr lang="es-PY" sz="1400" b="1" dirty="0"/>
                    </a:p>
                  </a:txBody>
                  <a:tcPr/>
                </a:tc>
                <a:tc>
                  <a:txBody>
                    <a:bodyPr/>
                    <a:lstStyle/>
                    <a:p>
                      <a:r>
                        <a:rPr lang="en-US" sz="1400" dirty="0" smtClean="0"/>
                        <a:t>'algorithm': 'auto', '</a:t>
                      </a:r>
                      <a:r>
                        <a:rPr lang="en-US" sz="1400" dirty="0" err="1" smtClean="0"/>
                        <a:t>n_neighbors</a:t>
                      </a:r>
                      <a:r>
                        <a:rPr lang="en-US" sz="1400" dirty="0" smtClean="0"/>
                        <a:t>': 10, 'p': 1</a:t>
                      </a:r>
                      <a:endParaRPr lang="es-PY" sz="1400" dirty="0"/>
                    </a:p>
                  </a:txBody>
                  <a:tcPr/>
                </a:tc>
                <a:tc>
                  <a:txBody>
                    <a:bodyPr/>
                    <a:lstStyle/>
                    <a:p>
                      <a:r>
                        <a:rPr lang="es-PY" sz="1400" dirty="0" smtClean="0"/>
                        <a:t>0.8333333333333334</a:t>
                      </a:r>
                      <a:endParaRPr lang="es-PY" sz="1400" dirty="0"/>
                    </a:p>
                  </a:txBody>
                  <a:tcPr/>
                </a:tc>
              </a:tr>
            </a:tbl>
          </a:graphicData>
        </a:graphic>
      </p:graphicFrame>
    </p:spTree>
    <p:extLst>
      <p:ext uri="{BB962C8B-B14F-4D97-AF65-F5344CB8AC3E}">
        <p14:creationId xmlns:p14="http://schemas.microsoft.com/office/powerpoint/2010/main" val="3956360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415474"/>
            <a:ext cx="10515600" cy="1542216"/>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CCAFS SLC-40 has the largest number of launches</a:t>
            </a:r>
          </a:p>
          <a:p>
            <a:pPr>
              <a:lnSpc>
                <a:spcPct val="100000"/>
              </a:lnSpc>
              <a:spcBef>
                <a:spcPts val="1400"/>
              </a:spcBef>
            </a:pPr>
            <a:r>
              <a:rPr lang="en-US" sz="2200" dirty="0" smtClean="0">
                <a:solidFill>
                  <a:schemeClr val="accent3">
                    <a:lumMod val="25000"/>
                  </a:schemeClr>
                </a:solidFill>
                <a:latin typeface="Abadi" panose="020B0604020104020204" pitchFamily="34" charset="0"/>
              </a:rPr>
              <a:t>No correlation observed with Flight Number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436761" y="3120448"/>
            <a:ext cx="9182100" cy="29051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415001"/>
            <a:ext cx="10515600" cy="153139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chart reveals that lower payload mass has better success rate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There </a:t>
            </a:r>
            <a:r>
              <a:rPr lang="en-US" sz="2200" dirty="0">
                <a:solidFill>
                  <a:schemeClr val="accent3">
                    <a:lumMod val="25000"/>
                  </a:schemeClr>
                </a:solidFill>
                <a:latin typeface="Abadi" panose="020B0604020104020204" pitchFamily="34" charset="0"/>
              </a:rPr>
              <a:t>are </a:t>
            </a:r>
            <a:r>
              <a:rPr lang="en-US" sz="2200" dirty="0" smtClean="0">
                <a:solidFill>
                  <a:schemeClr val="accent3">
                    <a:lumMod val="25000"/>
                  </a:schemeClr>
                </a:solidFill>
                <a:latin typeface="Abadi" panose="020B0604020104020204" pitchFamily="34" charset="0"/>
              </a:rPr>
              <a:t>no launches from </a:t>
            </a:r>
            <a:r>
              <a:rPr lang="en-US" sz="2200" dirty="0">
                <a:solidFill>
                  <a:schemeClr val="accent3">
                    <a:lumMod val="25000"/>
                  </a:schemeClr>
                </a:solidFill>
                <a:latin typeface="Abadi" panose="020B0604020104020204" pitchFamily="34" charset="0"/>
              </a:rPr>
              <a:t>VAFB-SLC </a:t>
            </a:r>
            <a:r>
              <a:rPr lang="en-US" sz="2200" dirty="0" smtClean="0">
                <a:solidFill>
                  <a:schemeClr val="accent3">
                    <a:lumMod val="25000"/>
                  </a:schemeClr>
                </a:solidFill>
                <a:latin typeface="Abadi" panose="020B0604020104020204" pitchFamily="34" charset="0"/>
              </a:rPr>
              <a:t>heavy payload </a:t>
            </a:r>
            <a:r>
              <a:rPr lang="en-US" sz="2200" dirty="0">
                <a:solidFill>
                  <a:schemeClr val="accent3">
                    <a:lumMod val="25000"/>
                  </a:schemeClr>
                </a:solidFill>
                <a:latin typeface="Abadi" panose="020B0604020104020204" pitchFamily="34" charset="0"/>
              </a:rPr>
              <a:t>mass</a:t>
            </a:r>
            <a:r>
              <a:rPr lang="en-US" sz="2200" dirty="0" smtClean="0">
                <a:solidFill>
                  <a:schemeClr val="accent3">
                    <a:lumMod val="25000"/>
                  </a:schemeClr>
                </a:solidFill>
                <a:latin typeface="Abadi" panose="020B0604020104020204" pitchFamily="34" charset="0"/>
              </a:rPr>
              <a:t>(&gt;10,000</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1457325" y="3063298"/>
            <a:ext cx="9277350" cy="29622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528958"/>
            <a:ext cx="10515600" cy="717531"/>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ES-L1, GEO, HEO and SSO present the highest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932061" y="2463223"/>
            <a:ext cx="8191500" cy="35623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501198"/>
            <a:ext cx="3932238" cy="4380146"/>
          </a:xfrm>
          <a:prstGeom prst="rect">
            <a:avLst/>
          </a:prstGeom>
        </p:spPr>
        <p:txBody>
          <a:bodyPr>
            <a:normAutofit/>
          </a:bodyPr>
          <a:lstStyle/>
          <a:p>
            <a:pPr>
              <a:lnSpc>
                <a:spcPct val="100000"/>
              </a:lnSpc>
              <a:spcBef>
                <a:spcPts val="1400"/>
              </a:spcBef>
            </a:pPr>
            <a:r>
              <a:rPr lang="en-US" sz="2400" dirty="0" smtClean="0">
                <a:latin typeface="Abadi" panose="020B0604020104020204"/>
              </a:rPr>
              <a:t>Success appears related to the number of flights for </a:t>
            </a:r>
            <a:r>
              <a:rPr lang="en-US" sz="2400" dirty="0">
                <a:latin typeface="Abadi" panose="020B0604020104020204"/>
              </a:rPr>
              <a:t>LEO </a:t>
            </a:r>
            <a:r>
              <a:rPr lang="en-US" sz="2400" dirty="0" smtClean="0">
                <a:latin typeface="Abadi" panose="020B0604020104020204"/>
              </a:rPr>
              <a:t>orbit</a:t>
            </a:r>
          </a:p>
          <a:p>
            <a:pPr>
              <a:lnSpc>
                <a:spcPct val="100000"/>
              </a:lnSpc>
              <a:spcBef>
                <a:spcPts val="1400"/>
              </a:spcBef>
            </a:pPr>
            <a:r>
              <a:rPr lang="en-US" sz="2400" dirty="0" smtClean="0">
                <a:latin typeface="Abadi" panose="020B0604020104020204"/>
              </a:rPr>
              <a:t>There </a:t>
            </a:r>
            <a:r>
              <a:rPr lang="en-US" sz="2400" dirty="0">
                <a:latin typeface="Abadi" panose="020B0604020104020204"/>
              </a:rPr>
              <a:t>seems to be no relationship between flight number when in GTO </a:t>
            </a:r>
            <a:r>
              <a:rPr lang="en-US" sz="2400" dirty="0" smtClean="0">
                <a:latin typeface="Abadi" panose="020B0604020104020204"/>
              </a:rPr>
              <a:t>orbit</a:t>
            </a: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846836" y="1501198"/>
            <a:ext cx="5438775" cy="45243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472623"/>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Lower payload mass usually has better success rates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808736" y="1472623"/>
            <a:ext cx="5476875" cy="45529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580091"/>
            <a:ext cx="3932238" cy="3811588"/>
          </a:xfrm>
          <a:prstGeom prst="rect">
            <a:avLst/>
          </a:prstGeom>
        </p:spPr>
        <p:txBody>
          <a:bodyPr>
            <a:normAutofit/>
          </a:bodyPr>
          <a:lstStyle/>
          <a:p>
            <a:pPr>
              <a:lnSpc>
                <a:spcPct val="100000"/>
              </a:lnSpc>
              <a:spcBef>
                <a:spcPts val="1400"/>
              </a:spcBef>
            </a:pPr>
            <a:r>
              <a:rPr lang="en-US" sz="2400" dirty="0" smtClean="0">
                <a:latin typeface="Abadi" panose="020B0604020104020204"/>
              </a:rPr>
              <a:t>This chart reveals that success </a:t>
            </a:r>
            <a:r>
              <a:rPr lang="en-US" sz="2400" dirty="0">
                <a:latin typeface="Abadi" panose="020B0604020104020204"/>
              </a:rPr>
              <a:t>rate since 2013 kept increasing till </a:t>
            </a:r>
            <a:r>
              <a:rPr lang="en-US" sz="2400" dirty="0" smtClean="0">
                <a:latin typeface="Abadi" panose="020B0604020104020204"/>
              </a:rPr>
              <a:t>2020</a:t>
            </a:r>
          </a:p>
          <a:p>
            <a:pPr>
              <a:lnSpc>
                <a:spcPct val="100000"/>
              </a:lnSpc>
              <a:spcBef>
                <a:spcPts val="1400"/>
              </a:spcBef>
            </a:pPr>
            <a:r>
              <a:rPr lang="en-US" sz="2400" dirty="0" smtClean="0">
                <a:solidFill>
                  <a:schemeClr val="accent3">
                    <a:lumMod val="25000"/>
                  </a:schemeClr>
                </a:solidFill>
                <a:latin typeface="Abadi" panose="020B0604020104020204"/>
              </a:rPr>
              <a:t>Highest success rate achieved in 2019</a:t>
            </a: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5770636" y="1580091"/>
            <a:ext cx="5514975" cy="41719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Names </a:t>
            </a:r>
            <a:r>
              <a:rPr lang="en-US" sz="2200" dirty="0">
                <a:solidFill>
                  <a:schemeClr val="accent3">
                    <a:lumMod val="25000"/>
                  </a:schemeClr>
                </a:solidFill>
                <a:latin typeface="Abadi" panose="020B0604020104020204" pitchFamily="34" charset="0"/>
              </a:rPr>
              <a:t>of the unique launch </a:t>
            </a:r>
            <a:r>
              <a:rPr lang="en-US" sz="2200" dirty="0" smtClean="0">
                <a:solidFill>
                  <a:schemeClr val="accent3">
                    <a:lumMod val="25000"/>
                  </a:schemeClr>
                </a:solidFill>
                <a:latin typeface="Abadi" panose="020B0604020104020204" pitchFamily="34" charset="0"/>
              </a:rPr>
              <a:t>sites obtained via SQL query: </a:t>
            </a: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select </a:t>
            </a:r>
            <a:r>
              <a:rPr lang="en-US" sz="1800" i="1" dirty="0">
                <a:solidFill>
                  <a:schemeClr val="accent3">
                    <a:lumMod val="25000"/>
                  </a:schemeClr>
                </a:solidFill>
                <a:latin typeface="Abadi" panose="020B0604020104020204" pitchFamily="34" charset="0"/>
              </a:rPr>
              <a:t>distinct </a:t>
            </a:r>
            <a:r>
              <a:rPr lang="en-US" sz="1800" i="1" dirty="0" err="1">
                <a:solidFill>
                  <a:schemeClr val="accent3">
                    <a:lumMod val="25000"/>
                  </a:schemeClr>
                </a:solidFill>
                <a:latin typeface="Abadi" panose="020B0604020104020204" pitchFamily="34" charset="0"/>
              </a:rPr>
              <a:t>Launch_Site</a:t>
            </a:r>
            <a:r>
              <a:rPr lang="en-US" sz="1800" i="1" dirty="0">
                <a:solidFill>
                  <a:schemeClr val="accent3">
                    <a:lumMod val="25000"/>
                  </a:schemeClr>
                </a:solidFill>
                <a:latin typeface="Abadi" panose="020B0604020104020204" pitchFamily="34" charset="0"/>
              </a:rPr>
              <a:t> from </a:t>
            </a:r>
            <a:r>
              <a:rPr lang="en-US" sz="1800" i="1" dirty="0" smtClean="0">
                <a:solidFill>
                  <a:schemeClr val="accent3">
                    <a:lumMod val="25000"/>
                  </a:schemeClr>
                </a:solidFill>
                <a:latin typeface="Abadi" panose="020B0604020104020204" pitchFamily="34" charset="0"/>
              </a:rPr>
              <a:t>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1421"/>
            <a:ext cx="10687961" cy="452415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45000"/>
              </a:lnSpc>
              <a:spcBef>
                <a:spcPts val="1400"/>
              </a:spcBef>
            </a:pPr>
            <a:r>
              <a:rPr lang="en-US" sz="1800" dirty="0" smtClean="0">
                <a:solidFill>
                  <a:schemeClr val="accent3">
                    <a:lumMod val="25000"/>
                  </a:schemeClr>
                </a:solidFill>
                <a:latin typeface="Abadi" panose="020B0604020104020204" pitchFamily="34" charset="0"/>
              </a:rPr>
              <a:t>The methodology applied in this project consists of using a data-driven approach, </a:t>
            </a:r>
            <a:r>
              <a:rPr lang="en-US" sz="1800" dirty="0">
                <a:solidFill>
                  <a:schemeClr val="accent3">
                    <a:lumMod val="25000"/>
                  </a:schemeClr>
                </a:solidFill>
                <a:latin typeface="Abadi" panose="020B0604020104020204" pitchFamily="34" charset="0"/>
              </a:rPr>
              <a:t>utilizing publicly available data gathered via REST </a:t>
            </a:r>
            <a:r>
              <a:rPr lang="en-US" sz="1800" dirty="0" smtClean="0">
                <a:solidFill>
                  <a:schemeClr val="accent3">
                    <a:lumMod val="25000"/>
                  </a:schemeClr>
                </a:solidFill>
                <a:latin typeface="Abadi" panose="020B0604020104020204" pitchFamily="34" charset="0"/>
              </a:rPr>
              <a:t>APIs, leveraging </a:t>
            </a:r>
            <a:r>
              <a:rPr lang="en-US" sz="1800" dirty="0">
                <a:solidFill>
                  <a:schemeClr val="accent3">
                    <a:lumMod val="25000"/>
                  </a:schemeClr>
                </a:solidFill>
                <a:latin typeface="Abadi" panose="020B0604020104020204" pitchFamily="34" charset="0"/>
              </a:rPr>
              <a:t>machine </a:t>
            </a:r>
            <a:r>
              <a:rPr lang="en-US" sz="1800" dirty="0" smtClean="0">
                <a:solidFill>
                  <a:schemeClr val="accent3">
                    <a:lumMod val="25000"/>
                  </a:schemeClr>
                </a:solidFill>
                <a:latin typeface="Abadi" panose="020B0604020104020204" pitchFamily="34" charset="0"/>
              </a:rPr>
              <a:t>learning </a:t>
            </a:r>
            <a:r>
              <a:rPr lang="en-US" sz="1800" dirty="0">
                <a:solidFill>
                  <a:schemeClr val="accent3">
                    <a:lumMod val="25000"/>
                  </a:schemeClr>
                </a:solidFill>
                <a:latin typeface="Abadi" panose="020B0604020104020204" pitchFamily="34" charset="0"/>
              </a:rPr>
              <a:t>techniques</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interactive visual analytics </a:t>
            </a:r>
            <a:r>
              <a:rPr lang="en-US" sz="1800" dirty="0" smtClean="0">
                <a:solidFill>
                  <a:schemeClr val="accent3">
                    <a:lumMod val="25000"/>
                  </a:schemeClr>
                </a:solidFill>
                <a:latin typeface="Abadi" panose="020B0604020104020204" pitchFamily="34" charset="0"/>
              </a:rPr>
              <a:t>with Folium </a:t>
            </a:r>
            <a:r>
              <a:rPr lang="en-US" sz="1800" dirty="0">
                <a:solidFill>
                  <a:schemeClr val="accent3">
                    <a:lumMod val="25000"/>
                  </a:schemeClr>
                </a:solidFill>
                <a:latin typeface="Abadi" panose="020B0604020104020204" pitchFamily="34" charset="0"/>
              </a:rPr>
              <a:t>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Dash in order to perform </a:t>
            </a:r>
            <a:r>
              <a:rPr lang="en-US" sz="1800" dirty="0">
                <a:solidFill>
                  <a:schemeClr val="accent3">
                    <a:lumMod val="25000"/>
                  </a:schemeClr>
                </a:solidFill>
                <a:latin typeface="Abadi" panose="020B0604020104020204" pitchFamily="34" charset="0"/>
              </a:rPr>
              <a:t>predictive </a:t>
            </a:r>
            <a:r>
              <a:rPr lang="en-US" sz="1800" dirty="0" smtClean="0">
                <a:solidFill>
                  <a:schemeClr val="accent3">
                    <a:lumMod val="25000"/>
                  </a:schemeClr>
                </a:solidFill>
                <a:latin typeface="Abadi" panose="020B0604020104020204" pitchFamily="34" charset="0"/>
              </a:rPr>
              <a:t>analysis using classification models. </a:t>
            </a:r>
          </a:p>
          <a:p>
            <a:pPr algn="just">
              <a:lnSpc>
                <a:spcPct val="145000"/>
              </a:lnSpc>
              <a:spcBef>
                <a:spcPts val="1400"/>
              </a:spcBef>
            </a:pPr>
            <a:r>
              <a:rPr lang="en-US" sz="1800" dirty="0" smtClean="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200" dirty="0">
                <a:solidFill>
                  <a:schemeClr val="accent3">
                    <a:lumMod val="25000"/>
                  </a:schemeClr>
                </a:solidFill>
                <a:latin typeface="Abadi" panose="020B0604020104020204" pitchFamily="34" charset="0"/>
              </a:rPr>
              <a:t>Falcon 9 obtained a success landing rate of 66.67%</a:t>
            </a:r>
            <a:endParaRPr lang="en-US" sz="1200" dirty="0">
              <a:solidFill>
                <a:schemeClr val="accent3">
                  <a:lumMod val="25000"/>
                </a:schemeClr>
              </a:solidFill>
              <a:latin typeface="Abadi"/>
            </a:endParaRPr>
          </a:p>
          <a:p>
            <a:pPr lvl="1">
              <a:lnSpc>
                <a:spcPct val="100000"/>
              </a:lnSpc>
              <a:spcBef>
                <a:spcPts val="1400"/>
              </a:spcBef>
            </a:pPr>
            <a:r>
              <a:rPr lang="en-US" sz="1400" dirty="0" smtClean="0">
                <a:solidFill>
                  <a:schemeClr val="accent3">
                    <a:lumMod val="25000"/>
                  </a:schemeClr>
                </a:solidFill>
                <a:latin typeface="Abadi" panose="020B0604020104020204" pitchFamily="34" charset="0"/>
              </a:rPr>
              <a:t>ES-L1, GEO, HEO and SSO orbits present the highest success rate</a:t>
            </a:r>
          </a:p>
          <a:p>
            <a:pPr lvl="1">
              <a:lnSpc>
                <a:spcPct val="100000"/>
              </a:lnSpc>
              <a:spcBef>
                <a:spcPts val="1400"/>
              </a:spcBef>
            </a:pPr>
            <a:r>
              <a:rPr lang="en-US" sz="1400" dirty="0" smtClean="0">
                <a:solidFill>
                  <a:schemeClr val="accent3">
                    <a:lumMod val="25000"/>
                  </a:schemeClr>
                </a:solidFill>
                <a:latin typeface="Abadi"/>
              </a:rPr>
              <a:t>Launch </a:t>
            </a:r>
            <a:r>
              <a:rPr lang="en-US" sz="1400" dirty="0">
                <a:solidFill>
                  <a:schemeClr val="accent3">
                    <a:lumMod val="25000"/>
                  </a:schemeClr>
                </a:solidFill>
                <a:latin typeface="Abadi"/>
              </a:rPr>
              <a:t>sites should be close to the coast as well as Equator line as much as possible</a:t>
            </a:r>
          </a:p>
          <a:p>
            <a:pPr lvl="1">
              <a:lnSpc>
                <a:spcPct val="100000"/>
              </a:lnSpc>
              <a:spcBef>
                <a:spcPts val="1400"/>
              </a:spcBef>
            </a:pPr>
            <a:r>
              <a:rPr lang="en-US" sz="1400" dirty="0">
                <a:solidFill>
                  <a:schemeClr val="accent3">
                    <a:lumMod val="25000"/>
                  </a:schemeClr>
                </a:solidFill>
                <a:latin typeface="Abadi"/>
              </a:rPr>
              <a:t>Payload mass is an important factor to determine the success of a launch, the range with highest success rate is between 3000 and 4000 kg</a:t>
            </a:r>
          </a:p>
          <a:p>
            <a:pPr lvl="1">
              <a:lnSpc>
                <a:spcPct val="100000"/>
              </a:lnSpc>
              <a:spcBef>
                <a:spcPts val="1400"/>
              </a:spcBef>
            </a:pPr>
            <a:r>
              <a:rPr lang="en-US" sz="1400" dirty="0" smtClean="0">
                <a:solidFill>
                  <a:schemeClr val="accent3">
                    <a:lumMod val="25000"/>
                  </a:schemeClr>
                </a:solidFill>
                <a:latin typeface="Abadi" panose="020B0604020104020204" pitchFamily="34" charset="0"/>
              </a:rPr>
              <a:t>The </a:t>
            </a:r>
            <a:r>
              <a:rPr lang="en-US" sz="1400" dirty="0">
                <a:solidFill>
                  <a:schemeClr val="accent3">
                    <a:lumMod val="25000"/>
                  </a:schemeClr>
                </a:solidFill>
                <a:latin typeface="Abadi" panose="020B0604020104020204" pitchFamily="34" charset="0"/>
              </a:rPr>
              <a:t>4 evaluated ML prediction methods perform similarly, with same accuracy score of 0.8333333333333334</a:t>
            </a:r>
          </a:p>
          <a:p>
            <a:pPr algn="just">
              <a:lnSpc>
                <a:spcPct val="145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5 </a:t>
            </a:r>
            <a:r>
              <a:rPr lang="en-US" sz="2200" dirty="0">
                <a:solidFill>
                  <a:schemeClr val="accent3">
                    <a:lumMod val="25000"/>
                  </a:schemeClr>
                </a:solidFill>
                <a:latin typeface="Abadi" panose="020B0604020104020204" pitchFamily="34" charset="0"/>
              </a:rPr>
              <a:t>records where launch sites begin with `CCA</a:t>
            </a:r>
            <a:r>
              <a:rPr lang="en-US" sz="2200" dirty="0" smtClean="0">
                <a:solidFill>
                  <a:schemeClr val="accent3">
                    <a:lumMod val="25000"/>
                  </a:schemeClr>
                </a:solidFill>
                <a:latin typeface="Abadi" panose="020B0604020104020204" pitchFamily="34" charset="0"/>
              </a:rPr>
              <a:t>` using </a:t>
            </a:r>
            <a:r>
              <a:rPr lang="en-US" sz="2200" dirty="0">
                <a:solidFill>
                  <a:schemeClr val="accent3">
                    <a:lumMod val="25000"/>
                  </a:schemeClr>
                </a:solidFill>
                <a:latin typeface="Abadi" panose="020B0604020104020204" pitchFamily="34" charset="0"/>
              </a:rPr>
              <a:t>SQL query: </a:t>
            </a:r>
            <a:endParaRPr lang="en-US" sz="2200"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select </a:t>
            </a:r>
            <a:r>
              <a:rPr lang="en-US" sz="1800" i="1" dirty="0">
                <a:solidFill>
                  <a:schemeClr val="accent3">
                    <a:lumMod val="25000"/>
                  </a:schemeClr>
                </a:solidFill>
                <a:latin typeface="Abadi" panose="020B0604020104020204" pitchFamily="34" charset="0"/>
              </a:rPr>
              <a:t>* from SPACEXTBL where </a:t>
            </a:r>
            <a:r>
              <a:rPr lang="en-US" sz="1800" i="1" dirty="0" err="1">
                <a:solidFill>
                  <a:schemeClr val="accent3">
                    <a:lumMod val="25000"/>
                  </a:schemeClr>
                </a:solidFill>
                <a:latin typeface="Abadi" panose="020B0604020104020204" pitchFamily="34" charset="0"/>
              </a:rPr>
              <a:t>Launch_Site</a:t>
            </a:r>
            <a:r>
              <a:rPr lang="en-US" sz="1800" i="1" dirty="0">
                <a:solidFill>
                  <a:schemeClr val="accent3">
                    <a:lumMod val="25000"/>
                  </a:schemeClr>
                </a:solidFill>
                <a:latin typeface="Abadi" panose="020B0604020104020204" pitchFamily="34" charset="0"/>
              </a:rPr>
              <a:t> like 'CCA%' limit </a:t>
            </a:r>
            <a:r>
              <a:rPr lang="en-US" sz="1800" i="1" dirty="0" smtClean="0">
                <a:solidFill>
                  <a:schemeClr val="accent3">
                    <a:lumMod val="25000"/>
                  </a:schemeClr>
                </a:solidFill>
                <a:latin typeface="Abadi" panose="020B0604020104020204" pitchFamily="34" charset="0"/>
              </a:rPr>
              <a:t>5</a:t>
            </a:r>
          </a:p>
          <a:p>
            <a:pPr>
              <a:lnSpc>
                <a:spcPct val="100000"/>
              </a:lnSpc>
              <a:spcBef>
                <a:spcPts val="1400"/>
              </a:spcBef>
            </a:pPr>
            <a:endParaRPr lang="en-US" sz="22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1412948" y="2944107"/>
            <a:ext cx="9229725" cy="25050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5585634"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Total </a:t>
            </a:r>
            <a:r>
              <a:rPr lang="en-US" sz="2200" dirty="0">
                <a:solidFill>
                  <a:schemeClr val="accent3">
                    <a:lumMod val="25000"/>
                  </a:schemeClr>
                </a:solidFill>
                <a:latin typeface="Abadi" panose="020B0604020104020204" pitchFamily="34" charset="0"/>
              </a:rPr>
              <a:t>payload carried by boosters from </a:t>
            </a:r>
            <a:r>
              <a:rPr lang="en-US" sz="2200" dirty="0" smtClean="0">
                <a:solidFill>
                  <a:schemeClr val="accent3">
                    <a:lumMod val="25000"/>
                  </a:schemeClr>
                </a:solidFill>
                <a:latin typeface="Abadi" panose="020B0604020104020204" pitchFamily="34" charset="0"/>
              </a:rPr>
              <a:t>NASA obtained via SQL query: </a:t>
            </a: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select Customer, </a:t>
            </a:r>
            <a:r>
              <a:rPr lang="en-US" sz="1800" i="1" dirty="0" err="1" smtClean="0">
                <a:solidFill>
                  <a:schemeClr val="accent3">
                    <a:lumMod val="25000"/>
                  </a:schemeClr>
                </a:solidFill>
                <a:latin typeface="Abadi" panose="020B0604020104020204" pitchFamily="34" charset="0"/>
              </a:rPr>
              <a:t>Booster_Version</a:t>
            </a:r>
            <a:r>
              <a:rPr lang="en-US" sz="1800" i="1" dirty="0" smtClean="0">
                <a:solidFill>
                  <a:schemeClr val="accent3">
                    <a:lumMod val="25000"/>
                  </a:schemeClr>
                </a:solidFill>
                <a:latin typeface="Abadi" panose="020B0604020104020204" pitchFamily="34" charset="0"/>
              </a:rPr>
              <a:t>, sum(PAYLOAD_MASS__KG_) as 'total payload mass' </a:t>
            </a: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from SPACEXTBL </a:t>
            </a: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where Customer = 'NASA (CRS)' </a:t>
            </a: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group by Customer, </a:t>
            </a:r>
            <a:r>
              <a:rPr lang="en-US" sz="1800" i="1" dirty="0" err="1" smtClean="0">
                <a:solidFill>
                  <a:schemeClr val="accent3">
                    <a:lumMod val="25000"/>
                  </a:schemeClr>
                </a:solidFill>
                <a:latin typeface="Abadi" panose="020B0604020104020204" pitchFamily="34" charset="0"/>
              </a:rPr>
              <a:t>Booster_Version</a:t>
            </a:r>
            <a:endParaRPr lang="en-US" sz="18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p:cNvGraphicFramePr>
            <a:graphicFrameLocks noGrp="1"/>
          </p:cNvGraphicFramePr>
          <p:nvPr>
            <p:extLst>
              <p:ext uri="{D42A27DB-BD31-4B8C-83A1-F6EECF244321}">
                <p14:modId xmlns:p14="http://schemas.microsoft.com/office/powerpoint/2010/main" val="3163720811"/>
              </p:ext>
            </p:extLst>
          </p:nvPr>
        </p:nvGraphicFramePr>
        <p:xfrm>
          <a:off x="7868355" y="1674723"/>
          <a:ext cx="2796366" cy="4653142"/>
        </p:xfrm>
        <a:graphic>
          <a:graphicData uri="http://schemas.openxmlformats.org/drawingml/2006/table">
            <a:tbl>
              <a:tblPr firstRow="1">
                <a:tableStyleId>{073A0DAA-6AF3-43AB-8588-CEC1D06C72B9}</a:tableStyleId>
              </a:tblPr>
              <a:tblGrid>
                <a:gridCol w="948267"/>
                <a:gridCol w="1106311"/>
                <a:gridCol w="741788"/>
              </a:tblGrid>
              <a:tr h="207207">
                <a:tc>
                  <a:txBody>
                    <a:bodyPr/>
                    <a:lstStyle/>
                    <a:p>
                      <a:pPr algn="r" fontAlgn="ctr"/>
                      <a:r>
                        <a:rPr lang="es-PY" sz="1000">
                          <a:effectLst/>
                        </a:rPr>
                        <a:t>Customer</a:t>
                      </a:r>
                      <a:endParaRPr lang="es-PY" sz="1000" b="1">
                        <a:effectLst/>
                      </a:endParaRPr>
                    </a:p>
                  </a:txBody>
                  <a:tcPr marL="51802" marR="51802" marT="25901" marB="25901" anchor="ctr"/>
                </a:tc>
                <a:tc>
                  <a:txBody>
                    <a:bodyPr/>
                    <a:lstStyle/>
                    <a:p>
                      <a:pPr algn="r" fontAlgn="ctr"/>
                      <a:r>
                        <a:rPr lang="es-PY" sz="1000">
                          <a:effectLst/>
                        </a:rPr>
                        <a:t>Booster_Version</a:t>
                      </a:r>
                      <a:endParaRPr lang="es-PY" sz="1000" b="1">
                        <a:effectLst/>
                      </a:endParaRPr>
                    </a:p>
                  </a:txBody>
                  <a:tcPr marL="51802" marR="51802" marT="25901" marB="25901" anchor="ctr"/>
                </a:tc>
                <a:tc>
                  <a:txBody>
                    <a:bodyPr/>
                    <a:lstStyle/>
                    <a:p>
                      <a:pPr algn="r" fontAlgn="ctr"/>
                      <a:r>
                        <a:rPr lang="es-PY" sz="1000">
                          <a:effectLst/>
                        </a:rPr>
                        <a:t>total payload mass</a:t>
                      </a:r>
                      <a:endParaRPr lang="es-PY" sz="1000" b="1">
                        <a:effectLst/>
                      </a:endParaRP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B4 B1039.2</a:t>
                      </a:r>
                    </a:p>
                  </a:txBody>
                  <a:tcPr marL="51802" marR="51802" marT="25901" marB="25901" anchor="ctr"/>
                </a:tc>
                <a:tc>
                  <a:txBody>
                    <a:bodyPr/>
                    <a:lstStyle/>
                    <a:p>
                      <a:pPr algn="r" fontAlgn="ctr"/>
                      <a:r>
                        <a:rPr lang="es-PY" sz="1000">
                          <a:effectLst/>
                        </a:rPr>
                        <a:t>2647</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B4 B1039.1</a:t>
                      </a:r>
                    </a:p>
                  </a:txBody>
                  <a:tcPr marL="51802" marR="51802" marT="25901" marB="25901" anchor="ctr"/>
                </a:tc>
                <a:tc>
                  <a:txBody>
                    <a:bodyPr/>
                    <a:lstStyle/>
                    <a:p>
                      <a:pPr algn="r" fontAlgn="ctr"/>
                      <a:r>
                        <a:rPr lang="es-PY" sz="1000">
                          <a:effectLst/>
                        </a:rPr>
                        <a:t>3310</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B4 B1045.2</a:t>
                      </a:r>
                    </a:p>
                  </a:txBody>
                  <a:tcPr marL="51802" marR="51802" marT="25901" marB="25901" anchor="ctr"/>
                </a:tc>
                <a:tc>
                  <a:txBody>
                    <a:bodyPr/>
                    <a:lstStyle/>
                    <a:p>
                      <a:pPr algn="r" fontAlgn="ctr"/>
                      <a:r>
                        <a:rPr lang="es-PY" sz="1000">
                          <a:effectLst/>
                        </a:rPr>
                        <a:t>2697</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B5 B1056.2</a:t>
                      </a:r>
                    </a:p>
                  </a:txBody>
                  <a:tcPr marL="51802" marR="51802" marT="25901" marB="25901" anchor="ctr"/>
                </a:tc>
                <a:tc>
                  <a:txBody>
                    <a:bodyPr/>
                    <a:lstStyle/>
                    <a:p>
                      <a:pPr algn="r" fontAlgn="ctr"/>
                      <a:r>
                        <a:rPr lang="es-PY" sz="1000">
                          <a:effectLst/>
                        </a:rPr>
                        <a:t>2268</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B5 B1058.4</a:t>
                      </a:r>
                    </a:p>
                  </a:txBody>
                  <a:tcPr marL="51802" marR="51802" marT="25901" marB="25901" anchor="ctr"/>
                </a:tc>
                <a:tc>
                  <a:txBody>
                    <a:bodyPr/>
                    <a:lstStyle/>
                    <a:p>
                      <a:pPr algn="r" fontAlgn="ctr"/>
                      <a:r>
                        <a:rPr lang="es-PY" sz="1000">
                          <a:effectLst/>
                        </a:rPr>
                        <a:t>2972</a:t>
                      </a:r>
                    </a:p>
                  </a:txBody>
                  <a:tcPr marL="51802" marR="51802" marT="25901" marB="25901" anchor="ctr"/>
                </a:tc>
              </a:tr>
              <a:tr h="207207">
                <a:tc>
                  <a:txBody>
                    <a:bodyPr/>
                    <a:lstStyle/>
                    <a:p>
                      <a:pPr algn="r" fontAlgn="ctr"/>
                      <a:r>
                        <a:rPr lang="es-PY" sz="1000" dirty="0">
                          <a:effectLst/>
                        </a:rPr>
                        <a:t>NASA (CRS)</a:t>
                      </a:r>
                    </a:p>
                  </a:txBody>
                  <a:tcPr marL="51802" marR="51802" marT="25901" marB="25901" anchor="ctr"/>
                </a:tc>
                <a:tc>
                  <a:txBody>
                    <a:bodyPr/>
                    <a:lstStyle/>
                    <a:p>
                      <a:pPr algn="r" fontAlgn="ctr"/>
                      <a:r>
                        <a:rPr lang="es-PY" sz="1000">
                          <a:effectLst/>
                        </a:rPr>
                        <a:t>F9 B5 B1059.2</a:t>
                      </a:r>
                    </a:p>
                  </a:txBody>
                  <a:tcPr marL="51802" marR="51802" marT="25901" marB="25901" anchor="ctr"/>
                </a:tc>
                <a:tc>
                  <a:txBody>
                    <a:bodyPr/>
                    <a:lstStyle/>
                    <a:p>
                      <a:pPr algn="r" fontAlgn="ctr"/>
                      <a:r>
                        <a:rPr lang="es-PY" sz="1000">
                          <a:effectLst/>
                        </a:rPr>
                        <a:t>1977</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B5B1050</a:t>
                      </a:r>
                    </a:p>
                  </a:txBody>
                  <a:tcPr marL="51802" marR="51802" marT="25901" marB="25901" anchor="ctr"/>
                </a:tc>
                <a:tc>
                  <a:txBody>
                    <a:bodyPr/>
                    <a:lstStyle/>
                    <a:p>
                      <a:pPr algn="r" fontAlgn="ctr"/>
                      <a:r>
                        <a:rPr lang="es-PY" sz="1000">
                          <a:effectLst/>
                        </a:rPr>
                        <a:t>2500</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B5B1056.1</a:t>
                      </a:r>
                    </a:p>
                  </a:txBody>
                  <a:tcPr marL="51802" marR="51802" marT="25901" marB="25901" anchor="ctr"/>
                </a:tc>
                <a:tc>
                  <a:txBody>
                    <a:bodyPr/>
                    <a:lstStyle/>
                    <a:p>
                      <a:pPr algn="r" fontAlgn="ctr"/>
                      <a:r>
                        <a:rPr lang="es-PY" sz="1000">
                          <a:effectLst/>
                        </a:rPr>
                        <a:t>2495</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FT B1035.2</a:t>
                      </a:r>
                    </a:p>
                  </a:txBody>
                  <a:tcPr marL="51802" marR="51802" marT="25901" marB="25901" anchor="ctr"/>
                </a:tc>
                <a:tc>
                  <a:txBody>
                    <a:bodyPr/>
                    <a:lstStyle/>
                    <a:p>
                      <a:pPr algn="r" fontAlgn="ctr"/>
                      <a:r>
                        <a:rPr lang="es-PY" sz="1000">
                          <a:effectLst/>
                        </a:rPr>
                        <a:t>2205</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FT B1021.1</a:t>
                      </a:r>
                    </a:p>
                  </a:txBody>
                  <a:tcPr marL="51802" marR="51802" marT="25901" marB="25901" anchor="ctr"/>
                </a:tc>
                <a:tc>
                  <a:txBody>
                    <a:bodyPr/>
                    <a:lstStyle/>
                    <a:p>
                      <a:pPr algn="r" fontAlgn="ctr"/>
                      <a:r>
                        <a:rPr lang="es-PY" sz="1000">
                          <a:effectLst/>
                        </a:rPr>
                        <a:t>3136</a:t>
                      </a:r>
                    </a:p>
                  </a:txBody>
                  <a:tcPr marL="51802" marR="51802" marT="25901" marB="25901" anchor="ctr"/>
                </a:tc>
              </a:tr>
              <a:tr h="207207">
                <a:tc>
                  <a:txBody>
                    <a:bodyPr/>
                    <a:lstStyle/>
                    <a:p>
                      <a:pPr algn="r" fontAlgn="ctr"/>
                      <a:r>
                        <a:rPr lang="es-PY" sz="1000" dirty="0">
                          <a:effectLst/>
                        </a:rPr>
                        <a:t>NASA (CRS)</a:t>
                      </a:r>
                    </a:p>
                  </a:txBody>
                  <a:tcPr marL="51802" marR="51802" marT="25901" marB="25901" anchor="ctr"/>
                </a:tc>
                <a:tc>
                  <a:txBody>
                    <a:bodyPr/>
                    <a:lstStyle/>
                    <a:p>
                      <a:pPr algn="r" fontAlgn="ctr"/>
                      <a:r>
                        <a:rPr lang="es-PY" sz="1000">
                          <a:effectLst/>
                        </a:rPr>
                        <a:t>F9 FT B1025.1</a:t>
                      </a:r>
                    </a:p>
                  </a:txBody>
                  <a:tcPr marL="51802" marR="51802" marT="25901" marB="25901" anchor="ctr"/>
                </a:tc>
                <a:tc>
                  <a:txBody>
                    <a:bodyPr/>
                    <a:lstStyle/>
                    <a:p>
                      <a:pPr algn="r" fontAlgn="ctr"/>
                      <a:r>
                        <a:rPr lang="es-PY" sz="1000">
                          <a:effectLst/>
                        </a:rPr>
                        <a:t>2257</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FT B1031.1</a:t>
                      </a:r>
                    </a:p>
                  </a:txBody>
                  <a:tcPr marL="51802" marR="51802" marT="25901" marB="25901" anchor="ctr"/>
                </a:tc>
                <a:tc>
                  <a:txBody>
                    <a:bodyPr/>
                    <a:lstStyle/>
                    <a:p>
                      <a:pPr algn="r" fontAlgn="ctr"/>
                      <a:r>
                        <a:rPr lang="es-PY" sz="1000">
                          <a:effectLst/>
                        </a:rPr>
                        <a:t>2490</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FT B1035.1</a:t>
                      </a:r>
                    </a:p>
                  </a:txBody>
                  <a:tcPr marL="51802" marR="51802" marT="25901" marB="25901" anchor="ctr"/>
                </a:tc>
                <a:tc>
                  <a:txBody>
                    <a:bodyPr/>
                    <a:lstStyle/>
                    <a:p>
                      <a:pPr algn="r" fontAlgn="ctr"/>
                      <a:r>
                        <a:rPr lang="es-PY" sz="1000">
                          <a:effectLst/>
                        </a:rPr>
                        <a:t>2708</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v1.0 B0006</a:t>
                      </a:r>
                    </a:p>
                  </a:txBody>
                  <a:tcPr marL="51802" marR="51802" marT="25901" marB="25901" anchor="ctr"/>
                </a:tc>
                <a:tc>
                  <a:txBody>
                    <a:bodyPr/>
                    <a:lstStyle/>
                    <a:p>
                      <a:pPr algn="r" fontAlgn="ctr"/>
                      <a:r>
                        <a:rPr lang="es-PY" sz="1000">
                          <a:effectLst/>
                        </a:rPr>
                        <a:t>500</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v1.0 B0007</a:t>
                      </a:r>
                    </a:p>
                  </a:txBody>
                  <a:tcPr marL="51802" marR="51802" marT="25901" marB="25901" anchor="ctr"/>
                </a:tc>
                <a:tc>
                  <a:txBody>
                    <a:bodyPr/>
                    <a:lstStyle/>
                    <a:p>
                      <a:pPr algn="r" fontAlgn="ctr"/>
                      <a:r>
                        <a:rPr lang="es-PY" sz="1000">
                          <a:effectLst/>
                        </a:rPr>
                        <a:t>677</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v1.1</a:t>
                      </a:r>
                    </a:p>
                  </a:txBody>
                  <a:tcPr marL="51802" marR="51802" marT="25901" marB="25901" anchor="ctr"/>
                </a:tc>
                <a:tc>
                  <a:txBody>
                    <a:bodyPr/>
                    <a:lstStyle/>
                    <a:p>
                      <a:pPr algn="r" fontAlgn="ctr"/>
                      <a:r>
                        <a:rPr lang="es-PY" sz="1000">
                          <a:effectLst/>
                        </a:rPr>
                        <a:t>2296</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v1.1 B1010</a:t>
                      </a:r>
                    </a:p>
                  </a:txBody>
                  <a:tcPr marL="51802" marR="51802" marT="25901" marB="25901" anchor="ctr"/>
                </a:tc>
                <a:tc>
                  <a:txBody>
                    <a:bodyPr/>
                    <a:lstStyle/>
                    <a:p>
                      <a:pPr algn="r" fontAlgn="ctr"/>
                      <a:r>
                        <a:rPr lang="es-PY" sz="1000">
                          <a:effectLst/>
                        </a:rPr>
                        <a:t>2216</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v1.1 B1012</a:t>
                      </a:r>
                    </a:p>
                  </a:txBody>
                  <a:tcPr marL="51802" marR="51802" marT="25901" marB="25901" anchor="ctr"/>
                </a:tc>
                <a:tc>
                  <a:txBody>
                    <a:bodyPr/>
                    <a:lstStyle/>
                    <a:p>
                      <a:pPr algn="r" fontAlgn="ctr"/>
                      <a:r>
                        <a:rPr lang="es-PY" sz="1000">
                          <a:effectLst/>
                        </a:rPr>
                        <a:t>2395</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v1.1 B1015</a:t>
                      </a:r>
                    </a:p>
                  </a:txBody>
                  <a:tcPr marL="51802" marR="51802" marT="25901" marB="25901" anchor="ctr"/>
                </a:tc>
                <a:tc>
                  <a:txBody>
                    <a:bodyPr/>
                    <a:lstStyle/>
                    <a:p>
                      <a:pPr algn="r" fontAlgn="ctr"/>
                      <a:r>
                        <a:rPr lang="es-PY" sz="1000">
                          <a:effectLst/>
                        </a:rPr>
                        <a:t>1898</a:t>
                      </a:r>
                    </a:p>
                  </a:txBody>
                  <a:tcPr marL="51802" marR="51802" marT="25901" marB="25901" anchor="ctr"/>
                </a:tc>
              </a:tr>
              <a:tr h="207207">
                <a:tc>
                  <a:txBody>
                    <a:bodyPr/>
                    <a:lstStyle/>
                    <a:p>
                      <a:pPr algn="r" fontAlgn="ctr"/>
                      <a:r>
                        <a:rPr lang="es-PY" sz="1000">
                          <a:effectLst/>
                        </a:rPr>
                        <a:t>NASA (CRS)</a:t>
                      </a:r>
                    </a:p>
                  </a:txBody>
                  <a:tcPr marL="51802" marR="51802" marT="25901" marB="25901" anchor="ctr"/>
                </a:tc>
                <a:tc>
                  <a:txBody>
                    <a:bodyPr/>
                    <a:lstStyle/>
                    <a:p>
                      <a:pPr algn="r" fontAlgn="ctr"/>
                      <a:r>
                        <a:rPr lang="es-PY" sz="1000">
                          <a:effectLst/>
                        </a:rPr>
                        <a:t>F9 v1.1 B1018</a:t>
                      </a:r>
                    </a:p>
                  </a:txBody>
                  <a:tcPr marL="51802" marR="51802" marT="25901" marB="25901" anchor="ctr"/>
                </a:tc>
                <a:tc>
                  <a:txBody>
                    <a:bodyPr/>
                    <a:lstStyle/>
                    <a:p>
                      <a:pPr algn="r" fontAlgn="ctr"/>
                      <a:r>
                        <a:rPr lang="es-PY" sz="1000" dirty="0">
                          <a:effectLst/>
                        </a:rPr>
                        <a:t>1952</a:t>
                      </a:r>
                    </a:p>
                  </a:txBody>
                  <a:tcPr marL="51802" marR="51802" marT="25901" marB="25901" anchor="ctr"/>
                </a:tc>
              </a:tr>
            </a:tbl>
          </a:graphicData>
        </a:graphic>
      </p:graphicFrame>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327695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Using below SQL query, it was obtained the </a:t>
            </a:r>
            <a:r>
              <a:rPr lang="en-US" sz="2200" b="1" dirty="0" smtClean="0">
                <a:solidFill>
                  <a:schemeClr val="accent3">
                    <a:lumMod val="25000"/>
                  </a:schemeClr>
                </a:solidFill>
                <a:latin typeface="Abadi" panose="020B0604020104020204" pitchFamily="34" charset="0"/>
              </a:rPr>
              <a:t>average </a:t>
            </a:r>
            <a:r>
              <a:rPr lang="en-US" sz="2200" b="1" dirty="0">
                <a:solidFill>
                  <a:schemeClr val="accent3">
                    <a:lumMod val="25000"/>
                  </a:schemeClr>
                </a:solidFill>
                <a:latin typeface="Abadi" panose="020B0604020104020204" pitchFamily="34" charset="0"/>
              </a:rPr>
              <a:t>payload mass </a:t>
            </a:r>
            <a:r>
              <a:rPr lang="en-US" sz="2200" dirty="0">
                <a:solidFill>
                  <a:schemeClr val="accent3">
                    <a:lumMod val="25000"/>
                  </a:schemeClr>
                </a:solidFill>
                <a:latin typeface="Abadi" panose="020B0604020104020204" pitchFamily="34" charset="0"/>
              </a:rPr>
              <a:t>carried by booster version F9 </a:t>
            </a:r>
            <a:r>
              <a:rPr lang="en-US" sz="2200" dirty="0" smtClean="0">
                <a:solidFill>
                  <a:schemeClr val="accent3">
                    <a:lumMod val="25000"/>
                  </a:schemeClr>
                </a:solidFill>
                <a:latin typeface="Abadi" panose="020B0604020104020204" pitchFamily="34" charset="0"/>
              </a:rPr>
              <a:t>v1.1 of </a:t>
            </a:r>
            <a:r>
              <a:rPr lang="en-US" sz="2200" b="1" dirty="0" smtClean="0">
                <a:solidFill>
                  <a:schemeClr val="accent3">
                    <a:lumMod val="25000"/>
                  </a:schemeClr>
                </a:solidFill>
                <a:latin typeface="Abadi" panose="020B0604020104020204" pitchFamily="34" charset="0"/>
              </a:rPr>
              <a:t>2,928,4 kg</a:t>
            </a:r>
            <a:endParaRPr lang="en-US" sz="2200" b="1"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select </a:t>
            </a:r>
            <a:r>
              <a:rPr lang="en-US" sz="1800" i="1" dirty="0" err="1">
                <a:solidFill>
                  <a:schemeClr val="accent3">
                    <a:lumMod val="25000"/>
                  </a:schemeClr>
                </a:solidFill>
                <a:latin typeface="Abadi" panose="020B0604020104020204" pitchFamily="34" charset="0"/>
              </a:rPr>
              <a:t>Booster_Version</a:t>
            </a:r>
            <a:r>
              <a:rPr lang="en-US" sz="1800" i="1"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Abadi" panose="020B0604020104020204" pitchFamily="34" charset="0"/>
              </a:rPr>
              <a:t>avg</a:t>
            </a:r>
            <a:r>
              <a:rPr lang="en-US" sz="1800" i="1" dirty="0">
                <a:solidFill>
                  <a:schemeClr val="accent3">
                    <a:lumMod val="25000"/>
                  </a:schemeClr>
                </a:solidFill>
                <a:latin typeface="Abadi" panose="020B0604020104020204" pitchFamily="34" charset="0"/>
              </a:rPr>
              <a:t>(PAYLOAD_MASS__KG_) as </a:t>
            </a:r>
            <a:r>
              <a:rPr lang="en-US" sz="1800" i="1" dirty="0" smtClean="0">
                <a:solidFill>
                  <a:schemeClr val="accent3">
                    <a:lumMod val="25000"/>
                  </a:schemeClr>
                </a:solidFill>
                <a:latin typeface="Abadi" panose="020B0604020104020204" pitchFamily="34" charset="0"/>
              </a:rPr>
              <a:t>‘</a:t>
            </a:r>
            <a:r>
              <a:rPr lang="en-US" sz="1800" i="1" dirty="0" err="1" smtClean="0">
                <a:solidFill>
                  <a:schemeClr val="accent3">
                    <a:lumMod val="25000"/>
                  </a:schemeClr>
                </a:solidFill>
                <a:latin typeface="Abadi" panose="020B0604020104020204" pitchFamily="34" charset="0"/>
              </a:rPr>
              <a:t>avg</a:t>
            </a:r>
            <a:r>
              <a:rPr lang="en-US" sz="1800" i="1" dirty="0" smtClean="0">
                <a:solidFill>
                  <a:schemeClr val="accent3">
                    <a:lumMod val="25000"/>
                  </a:schemeClr>
                </a:solidFill>
                <a:latin typeface="Abadi" panose="020B0604020104020204" pitchFamily="34" charset="0"/>
              </a:rPr>
              <a:t> payload </a:t>
            </a:r>
            <a:r>
              <a:rPr lang="en-US" sz="1800" i="1" dirty="0">
                <a:solidFill>
                  <a:schemeClr val="accent3">
                    <a:lumMod val="25000"/>
                  </a:schemeClr>
                </a:solidFill>
                <a:latin typeface="Abadi" panose="020B0604020104020204" pitchFamily="34" charset="0"/>
              </a:rPr>
              <a:t>mass' </a:t>
            </a:r>
            <a:endParaRPr lang="en-US" sz="1800" i="1"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from </a:t>
            </a:r>
            <a:r>
              <a:rPr lang="en-US" sz="1800" i="1" dirty="0">
                <a:solidFill>
                  <a:schemeClr val="accent3">
                    <a:lumMod val="25000"/>
                  </a:schemeClr>
                </a:solidFill>
                <a:latin typeface="Abadi" panose="020B0604020104020204" pitchFamily="34" charset="0"/>
              </a:rPr>
              <a:t>SPACEXTBL </a:t>
            </a:r>
            <a:endParaRPr lang="en-US" sz="1800" i="1"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where </a:t>
            </a:r>
            <a:r>
              <a:rPr lang="en-US" sz="1800" i="1" dirty="0" err="1">
                <a:solidFill>
                  <a:schemeClr val="accent3">
                    <a:lumMod val="25000"/>
                  </a:schemeClr>
                </a:solidFill>
                <a:latin typeface="Abadi" panose="020B0604020104020204" pitchFamily="34" charset="0"/>
              </a:rPr>
              <a:t>Booster_Version</a:t>
            </a:r>
            <a:r>
              <a:rPr lang="en-US" sz="1800" i="1" dirty="0">
                <a:solidFill>
                  <a:schemeClr val="accent3">
                    <a:lumMod val="25000"/>
                  </a:schemeClr>
                </a:solidFill>
                <a:latin typeface="Abadi" panose="020B0604020104020204" pitchFamily="34" charset="0"/>
              </a:rPr>
              <a:t> = 'F9 v1.1' </a:t>
            </a:r>
            <a:endParaRPr lang="en-US" sz="1800" i="1"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group </a:t>
            </a:r>
            <a:r>
              <a:rPr lang="en-US" sz="1800" i="1" dirty="0">
                <a:solidFill>
                  <a:schemeClr val="accent3">
                    <a:lumMod val="25000"/>
                  </a:schemeClr>
                </a:solidFill>
                <a:latin typeface="Abadi" panose="020B0604020104020204" pitchFamily="34" charset="0"/>
              </a:rPr>
              <a:t>by </a:t>
            </a:r>
            <a:r>
              <a:rPr lang="en-US" sz="1800" i="1" dirty="0" err="1" smtClean="0">
                <a:solidFill>
                  <a:schemeClr val="accent3">
                    <a:lumMod val="25000"/>
                  </a:schemeClr>
                </a:solidFill>
                <a:latin typeface="Abadi" panose="020B0604020104020204" pitchFamily="34" charset="0"/>
              </a:rPr>
              <a:t>Booster_Version</a:t>
            </a:r>
            <a:endParaRPr lang="en-US" sz="18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normAutofit/>
          </a:bodyPr>
          <a:lstStyle/>
          <a:p>
            <a:pPr>
              <a:lnSpc>
                <a:spcPct val="100000"/>
              </a:lnSpc>
              <a:spcBef>
                <a:spcPts val="1400"/>
              </a:spcBef>
            </a:pPr>
            <a:r>
              <a:rPr lang="en-US" sz="2200" b="1" dirty="0" smtClean="0">
                <a:solidFill>
                  <a:schemeClr val="accent3">
                    <a:lumMod val="25000"/>
                  </a:schemeClr>
                </a:solidFill>
                <a:latin typeface="Abadi"/>
              </a:rPr>
              <a:t>Dec 22</a:t>
            </a:r>
            <a:r>
              <a:rPr lang="en-US" sz="2200" b="1" baseline="30000" dirty="0" smtClean="0">
                <a:solidFill>
                  <a:schemeClr val="accent3">
                    <a:lumMod val="25000"/>
                  </a:schemeClr>
                </a:solidFill>
                <a:latin typeface="Abadi"/>
              </a:rPr>
              <a:t>nd</a:t>
            </a:r>
            <a:r>
              <a:rPr lang="en-US" sz="2200" b="1" dirty="0" smtClean="0">
                <a:solidFill>
                  <a:schemeClr val="accent3">
                    <a:lumMod val="25000"/>
                  </a:schemeClr>
                </a:solidFill>
                <a:latin typeface="Abadi"/>
              </a:rPr>
              <a:t>, 2015 </a:t>
            </a:r>
            <a:r>
              <a:rPr lang="en-US" sz="2200" dirty="0" smtClean="0">
                <a:solidFill>
                  <a:schemeClr val="accent3">
                    <a:lumMod val="25000"/>
                  </a:schemeClr>
                </a:solidFill>
                <a:latin typeface="Abadi"/>
              </a:rPr>
              <a:t>was the date </a:t>
            </a:r>
            <a:r>
              <a:rPr lang="en-US" sz="2200" dirty="0">
                <a:solidFill>
                  <a:schemeClr val="accent3">
                    <a:lumMod val="25000"/>
                  </a:schemeClr>
                </a:solidFill>
                <a:latin typeface="Abadi"/>
              </a:rPr>
              <a:t>of the first successful landing outcome on ground </a:t>
            </a:r>
            <a:r>
              <a:rPr lang="en-US" sz="2200" dirty="0" smtClean="0">
                <a:solidFill>
                  <a:schemeClr val="accent3">
                    <a:lumMod val="25000"/>
                  </a:schemeClr>
                </a:solidFill>
                <a:latin typeface="Abadi"/>
              </a:rPr>
              <a:t>pad was obtained via SQL query:</a:t>
            </a:r>
          </a:p>
          <a:p>
            <a:pPr marL="457200" lvl="1" indent="0">
              <a:lnSpc>
                <a:spcPct val="100000"/>
              </a:lnSpc>
              <a:spcBef>
                <a:spcPts val="1400"/>
              </a:spcBef>
              <a:buNone/>
            </a:pPr>
            <a:r>
              <a:rPr lang="en-US" sz="1800" i="1" dirty="0">
                <a:solidFill>
                  <a:schemeClr val="accent3">
                    <a:lumMod val="25000"/>
                  </a:schemeClr>
                </a:solidFill>
              </a:rPr>
              <a:t>select * </a:t>
            </a:r>
            <a:endParaRPr lang="en-US" sz="1800" i="1" dirty="0" smtClean="0">
              <a:solidFill>
                <a:schemeClr val="accent3">
                  <a:lumMod val="25000"/>
                </a:schemeClr>
              </a:solidFill>
            </a:endParaRPr>
          </a:p>
          <a:p>
            <a:pPr marL="457200" lvl="1" indent="0">
              <a:lnSpc>
                <a:spcPct val="100000"/>
              </a:lnSpc>
              <a:spcBef>
                <a:spcPts val="1400"/>
              </a:spcBef>
              <a:buNone/>
            </a:pPr>
            <a:r>
              <a:rPr lang="en-US" sz="1800" i="1" dirty="0" smtClean="0">
                <a:solidFill>
                  <a:schemeClr val="accent3">
                    <a:lumMod val="25000"/>
                  </a:schemeClr>
                </a:solidFill>
              </a:rPr>
              <a:t>from </a:t>
            </a:r>
            <a:r>
              <a:rPr lang="en-US" sz="1800" i="1" dirty="0">
                <a:solidFill>
                  <a:schemeClr val="accent3">
                    <a:lumMod val="25000"/>
                  </a:schemeClr>
                </a:solidFill>
              </a:rPr>
              <a:t>SPACEXTBL </a:t>
            </a:r>
            <a:endParaRPr lang="en-US" sz="1800" i="1" dirty="0" smtClean="0">
              <a:solidFill>
                <a:schemeClr val="accent3">
                  <a:lumMod val="25000"/>
                </a:schemeClr>
              </a:solidFill>
            </a:endParaRPr>
          </a:p>
          <a:p>
            <a:pPr marL="457200" lvl="1" indent="0">
              <a:lnSpc>
                <a:spcPct val="100000"/>
              </a:lnSpc>
              <a:spcBef>
                <a:spcPts val="1400"/>
              </a:spcBef>
              <a:buNone/>
            </a:pPr>
            <a:r>
              <a:rPr lang="en-US" sz="1800" i="1" dirty="0" smtClean="0">
                <a:solidFill>
                  <a:schemeClr val="accent3">
                    <a:lumMod val="25000"/>
                  </a:schemeClr>
                </a:solidFill>
              </a:rPr>
              <a:t>where </a:t>
            </a:r>
            <a:r>
              <a:rPr lang="en-US" sz="1800" i="1" dirty="0" err="1">
                <a:solidFill>
                  <a:schemeClr val="accent3">
                    <a:lumMod val="25000"/>
                  </a:schemeClr>
                </a:solidFill>
              </a:rPr>
              <a:t>Landing_Outcome</a:t>
            </a:r>
            <a:r>
              <a:rPr lang="en-US" sz="1800" i="1" dirty="0">
                <a:solidFill>
                  <a:schemeClr val="accent3">
                    <a:lumMod val="25000"/>
                  </a:schemeClr>
                </a:solidFill>
              </a:rPr>
              <a:t> = 'Success (ground pad)' </a:t>
            </a:r>
            <a:endParaRPr lang="en-US" sz="1800" i="1" dirty="0" smtClean="0">
              <a:solidFill>
                <a:schemeClr val="accent3">
                  <a:lumMod val="25000"/>
                </a:schemeClr>
              </a:solidFill>
            </a:endParaRPr>
          </a:p>
          <a:p>
            <a:pPr marL="457200" lvl="1" indent="0">
              <a:lnSpc>
                <a:spcPct val="100000"/>
              </a:lnSpc>
              <a:spcBef>
                <a:spcPts val="1400"/>
              </a:spcBef>
              <a:buNone/>
            </a:pPr>
            <a:r>
              <a:rPr lang="en-US" sz="1800" i="1" dirty="0" smtClean="0">
                <a:solidFill>
                  <a:schemeClr val="accent3">
                    <a:lumMod val="25000"/>
                  </a:schemeClr>
                </a:solidFill>
              </a:rPr>
              <a:t>order </a:t>
            </a:r>
            <a:r>
              <a:rPr lang="en-US" sz="1800" i="1" dirty="0">
                <a:solidFill>
                  <a:schemeClr val="accent3">
                    <a:lumMod val="25000"/>
                  </a:schemeClr>
                </a:solidFill>
              </a:rPr>
              <a:t>by Date </a:t>
            </a:r>
            <a:r>
              <a:rPr lang="en-US" sz="1800" i="1" dirty="0" err="1">
                <a:solidFill>
                  <a:schemeClr val="accent3">
                    <a:lumMod val="25000"/>
                  </a:schemeClr>
                </a:solidFill>
              </a:rPr>
              <a:t>asc</a:t>
            </a:r>
            <a:r>
              <a:rPr lang="en-US" sz="1800" i="1" dirty="0">
                <a:solidFill>
                  <a:schemeClr val="accent3">
                    <a:lumMod val="25000"/>
                  </a:schemeClr>
                </a:solidFill>
              </a:rPr>
              <a:t> limit </a:t>
            </a:r>
            <a:r>
              <a:rPr lang="en-US" sz="1800" i="1" dirty="0" smtClean="0">
                <a:solidFill>
                  <a:schemeClr val="accent3">
                    <a:lumMod val="25000"/>
                  </a:schemeClr>
                </a:solidFill>
              </a:rPr>
              <a:t>1</a:t>
            </a:r>
            <a:endParaRPr lang="en-US" sz="1800" i="1" dirty="0">
              <a:solidFill>
                <a:schemeClr val="accent3">
                  <a:lumMod val="25000"/>
                </a:schemeClr>
              </a:solidFill>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names of boosters which have successfully landed on drone ship and had payload mass greater than 4000 but less than </a:t>
            </a:r>
            <a:r>
              <a:rPr lang="en-US" sz="2200" dirty="0" smtClean="0">
                <a:solidFill>
                  <a:schemeClr val="accent3">
                    <a:lumMod val="25000"/>
                  </a:schemeClr>
                </a:solidFill>
                <a:latin typeface="Abadi"/>
              </a:rPr>
              <a:t>6000 were obtained via SQL query:</a:t>
            </a:r>
          </a:p>
          <a:p>
            <a:pPr marL="457200" lvl="1" indent="0">
              <a:lnSpc>
                <a:spcPct val="100000"/>
              </a:lnSpc>
              <a:spcBef>
                <a:spcPts val="1400"/>
              </a:spcBef>
              <a:buNone/>
            </a:pPr>
            <a:r>
              <a:rPr lang="en-US" sz="1800" i="1" dirty="0">
                <a:solidFill>
                  <a:schemeClr val="accent3">
                    <a:lumMod val="25000"/>
                  </a:schemeClr>
                </a:solidFill>
                <a:latin typeface="Abadi" panose="020B0604020104020204" pitchFamily="34" charset="0"/>
              </a:rPr>
              <a:t>select </a:t>
            </a:r>
            <a:r>
              <a:rPr lang="en-US" sz="1800" i="1" dirty="0" err="1">
                <a:solidFill>
                  <a:schemeClr val="accent3">
                    <a:lumMod val="25000"/>
                  </a:schemeClr>
                </a:solidFill>
                <a:latin typeface="Abadi" panose="020B0604020104020204" pitchFamily="34" charset="0"/>
              </a:rPr>
              <a:t>Booster_Version</a:t>
            </a:r>
            <a:r>
              <a:rPr lang="en-US" sz="1800" i="1" dirty="0">
                <a:solidFill>
                  <a:schemeClr val="accent3">
                    <a:lumMod val="25000"/>
                  </a:schemeClr>
                </a:solidFill>
                <a:latin typeface="Abadi" panose="020B0604020104020204" pitchFamily="34" charset="0"/>
              </a:rPr>
              <a:t>, Payload, PAYLOAD_MASS__KG_ from SPACEXTBL where (</a:t>
            </a:r>
            <a:r>
              <a:rPr lang="en-US" sz="1800" i="1" dirty="0" err="1">
                <a:solidFill>
                  <a:schemeClr val="accent3">
                    <a:lumMod val="25000"/>
                  </a:schemeClr>
                </a:solidFill>
                <a:latin typeface="Abadi" panose="020B0604020104020204" pitchFamily="34" charset="0"/>
              </a:rPr>
              <a:t>Landing_Outcome</a:t>
            </a:r>
            <a:r>
              <a:rPr lang="en-US" sz="1800" i="1" dirty="0">
                <a:solidFill>
                  <a:schemeClr val="accent3">
                    <a:lumMod val="25000"/>
                  </a:schemeClr>
                </a:solidFill>
                <a:latin typeface="Abadi" panose="020B0604020104020204" pitchFamily="34" charset="0"/>
              </a:rPr>
              <a:t> = 'Success (drone ship)') and (PAYLOAD_MASS__KG_ between 4000 and 6000)</a:t>
            </a:r>
            <a:endParaRPr lang="en-US" sz="1800" i="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3970411" y="4287550"/>
            <a:ext cx="4114800" cy="13430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observed</a:t>
            </a:r>
            <a:r>
              <a:rPr lang="en-US" sz="2200" dirty="0" smtClean="0">
                <a:solidFill>
                  <a:schemeClr val="accent3">
                    <a:lumMod val="25000"/>
                  </a:schemeClr>
                </a:solidFill>
                <a:latin typeface="Abadi" panose="020B0604020104020204" pitchFamily="34" charset="0"/>
              </a:rPr>
              <a:t> a </a:t>
            </a:r>
            <a:r>
              <a:rPr lang="en-US" sz="2200" dirty="0">
                <a:solidFill>
                  <a:schemeClr val="accent3">
                    <a:lumMod val="25000"/>
                  </a:schemeClr>
                </a:solidFill>
                <a:latin typeface="Abadi" panose="020B0604020104020204" pitchFamily="34" charset="0"/>
              </a:rPr>
              <a:t>total number of </a:t>
            </a:r>
            <a:r>
              <a:rPr lang="en-US" sz="2200" b="1" dirty="0" smtClean="0">
                <a:solidFill>
                  <a:schemeClr val="accent3">
                    <a:lumMod val="25000"/>
                  </a:schemeClr>
                </a:solidFill>
                <a:latin typeface="Abadi" panose="020B0604020104020204" pitchFamily="34" charset="0"/>
              </a:rPr>
              <a:t>100 successful </a:t>
            </a:r>
            <a:r>
              <a:rPr lang="en-US" sz="2200" dirty="0" smtClean="0">
                <a:solidFill>
                  <a:schemeClr val="accent3">
                    <a:lumMod val="25000"/>
                  </a:schemeClr>
                </a:solidFill>
                <a:latin typeface="Abadi" panose="020B0604020104020204" pitchFamily="34" charset="0"/>
              </a:rPr>
              <a:t>and only </a:t>
            </a:r>
            <a:r>
              <a:rPr lang="en-US" sz="2200" b="1" dirty="0" smtClean="0">
                <a:solidFill>
                  <a:schemeClr val="accent3">
                    <a:lumMod val="25000"/>
                  </a:schemeClr>
                </a:solidFill>
                <a:latin typeface="Abadi" panose="020B0604020104020204" pitchFamily="34" charset="0"/>
              </a:rPr>
              <a:t>1 failure </a:t>
            </a:r>
            <a:r>
              <a:rPr lang="en-US" sz="2200" b="1" dirty="0">
                <a:solidFill>
                  <a:schemeClr val="accent3">
                    <a:lumMod val="25000"/>
                  </a:schemeClr>
                </a:solidFill>
                <a:latin typeface="Abadi" panose="020B0604020104020204" pitchFamily="34" charset="0"/>
              </a:rPr>
              <a:t>mission </a:t>
            </a:r>
            <a:r>
              <a:rPr lang="en-US" sz="2200" b="1" dirty="0">
                <a:solidFill>
                  <a:schemeClr val="accent3">
                    <a:lumMod val="25000"/>
                  </a:schemeClr>
                </a:solidFill>
                <a:latin typeface="Abadi" panose="020B0604020104020204" pitchFamily="34" charset="0"/>
              </a:rPr>
              <a:t>outcomes</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using below SQL query:</a:t>
            </a: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SELECT </a:t>
            </a:r>
            <a:r>
              <a:rPr lang="en-US" sz="1800" i="1" dirty="0" err="1">
                <a:solidFill>
                  <a:schemeClr val="accent3">
                    <a:lumMod val="25000"/>
                  </a:schemeClr>
                </a:solidFill>
                <a:latin typeface="Abadi" panose="020B0604020104020204" pitchFamily="34" charset="0"/>
              </a:rPr>
              <a:t>Mission_Outcome</a:t>
            </a:r>
            <a:r>
              <a:rPr lang="en-US" sz="1800" i="1" dirty="0">
                <a:solidFill>
                  <a:schemeClr val="accent3">
                    <a:lumMod val="25000"/>
                  </a:schemeClr>
                </a:solidFill>
                <a:latin typeface="Abadi" panose="020B0604020104020204" pitchFamily="34" charset="0"/>
              </a:rPr>
              <a:t>, count(</a:t>
            </a:r>
            <a:r>
              <a:rPr lang="en-US" sz="1800" i="1" dirty="0" err="1">
                <a:solidFill>
                  <a:schemeClr val="accent3">
                    <a:lumMod val="25000"/>
                  </a:schemeClr>
                </a:solidFill>
                <a:latin typeface="Abadi" panose="020B0604020104020204" pitchFamily="34" charset="0"/>
              </a:rPr>
              <a:t>Mission_Outcome</a:t>
            </a:r>
            <a:r>
              <a:rPr lang="en-US" sz="1800" i="1" dirty="0">
                <a:solidFill>
                  <a:schemeClr val="accent3">
                    <a:lumMod val="25000"/>
                  </a:schemeClr>
                </a:solidFill>
                <a:latin typeface="Abadi" panose="020B0604020104020204" pitchFamily="34" charset="0"/>
              </a:rPr>
              <a:t>) as </a:t>
            </a:r>
            <a:r>
              <a:rPr lang="en-US" sz="1800" i="1" dirty="0" err="1">
                <a:solidFill>
                  <a:schemeClr val="accent3">
                    <a:lumMod val="25000"/>
                  </a:schemeClr>
                </a:solidFill>
                <a:latin typeface="Abadi" panose="020B0604020104020204" pitchFamily="34" charset="0"/>
              </a:rPr>
              <a:t>Number_Mission_Outcomes</a:t>
            </a:r>
            <a:r>
              <a:rPr lang="en-US" sz="1800" i="1" dirty="0">
                <a:solidFill>
                  <a:schemeClr val="accent3">
                    <a:lumMod val="25000"/>
                  </a:schemeClr>
                </a:solidFill>
                <a:latin typeface="Abadi" panose="020B0604020104020204" pitchFamily="34" charset="0"/>
              </a:rPr>
              <a:t> </a:t>
            </a:r>
            <a:endParaRPr lang="en-US" sz="1800" i="1"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from </a:t>
            </a:r>
            <a:r>
              <a:rPr lang="en-US" sz="1800" i="1" dirty="0">
                <a:solidFill>
                  <a:schemeClr val="accent3">
                    <a:lumMod val="25000"/>
                  </a:schemeClr>
                </a:solidFill>
                <a:latin typeface="Abadi" panose="020B0604020104020204" pitchFamily="34" charset="0"/>
              </a:rPr>
              <a:t>SPACEXTBL </a:t>
            </a:r>
            <a:endParaRPr lang="en-US" sz="1800" i="1"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group </a:t>
            </a:r>
            <a:r>
              <a:rPr lang="en-US" sz="1800" i="1" dirty="0">
                <a:solidFill>
                  <a:schemeClr val="accent3">
                    <a:lumMod val="25000"/>
                  </a:schemeClr>
                </a:solidFill>
                <a:latin typeface="Abadi" panose="020B0604020104020204" pitchFamily="34" charset="0"/>
              </a:rPr>
              <a:t>by </a:t>
            </a:r>
            <a:r>
              <a:rPr lang="en-US" sz="1800" i="1" dirty="0" err="1">
                <a:solidFill>
                  <a:schemeClr val="accent3">
                    <a:lumMod val="25000"/>
                  </a:schemeClr>
                </a:solidFill>
                <a:latin typeface="Abadi" panose="020B0604020104020204" pitchFamily="34" charset="0"/>
              </a:rPr>
              <a:t>Mission_Outcome</a:t>
            </a:r>
            <a:endParaRPr lang="en-US" sz="1800" i="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56267"/>
            <a:ext cx="7143500" cy="4720696"/>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List of boosters </a:t>
            </a:r>
            <a:r>
              <a:rPr lang="en-US" sz="2200" dirty="0">
                <a:solidFill>
                  <a:schemeClr val="accent3">
                    <a:lumMod val="25000"/>
                  </a:schemeClr>
                </a:solidFill>
                <a:latin typeface="Abadi" panose="020B0604020104020204" pitchFamily="34" charset="0"/>
              </a:rPr>
              <a:t>which have carried the maximum payload </a:t>
            </a:r>
            <a:r>
              <a:rPr lang="en-US" sz="2200" dirty="0" smtClean="0">
                <a:solidFill>
                  <a:schemeClr val="accent3">
                    <a:lumMod val="25000"/>
                  </a:schemeClr>
                </a:solidFill>
                <a:latin typeface="Abadi" panose="020B0604020104020204" pitchFamily="34" charset="0"/>
              </a:rPr>
              <a:t>mass was obtained via SQL, using subqueries as follows:</a:t>
            </a:r>
          </a:p>
          <a:p>
            <a:pPr marL="457200" lvl="1" indent="0">
              <a:lnSpc>
                <a:spcPct val="100000"/>
              </a:lnSpc>
              <a:spcBef>
                <a:spcPts val="1400"/>
              </a:spcBef>
              <a:buNone/>
            </a:pPr>
            <a:r>
              <a:rPr lang="en-US" sz="1800" i="1" dirty="0">
                <a:solidFill>
                  <a:schemeClr val="accent3">
                    <a:lumMod val="25000"/>
                  </a:schemeClr>
                </a:solidFill>
                <a:latin typeface="Abadi" panose="020B0604020104020204" pitchFamily="34" charset="0"/>
              </a:rPr>
              <a:t>SELECT DISTINCT BOOSTER_VERSION </a:t>
            </a:r>
            <a:endParaRPr lang="en-US" sz="1800" i="1"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FROM </a:t>
            </a:r>
            <a:r>
              <a:rPr lang="en-US" sz="1800" i="1" dirty="0">
                <a:solidFill>
                  <a:schemeClr val="accent3">
                    <a:lumMod val="25000"/>
                  </a:schemeClr>
                </a:solidFill>
                <a:latin typeface="Abadi" panose="020B0604020104020204" pitchFamily="34" charset="0"/>
              </a:rPr>
              <a:t>SPACEXTBL WHERE PAYLOAD_MASS__KG_ = (SELECT MAX(PAYLOAD_MASS__KG_) FROM SPACEXTBL) </a:t>
            </a:r>
            <a:endParaRPr lang="en-US" sz="1800" i="1" dirty="0" smtClean="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i="1" dirty="0" smtClean="0">
                <a:solidFill>
                  <a:schemeClr val="accent3">
                    <a:lumMod val="25000"/>
                  </a:schemeClr>
                </a:solidFill>
                <a:latin typeface="Abadi" panose="020B0604020104020204" pitchFamily="34" charset="0"/>
              </a:rPr>
              <a:t>ORDER </a:t>
            </a:r>
            <a:r>
              <a:rPr lang="en-US" sz="1800" i="1" dirty="0">
                <a:solidFill>
                  <a:schemeClr val="accent3">
                    <a:lumMod val="25000"/>
                  </a:schemeClr>
                </a:solidFill>
                <a:latin typeface="Abadi" panose="020B0604020104020204" pitchFamily="34" charset="0"/>
              </a:rPr>
              <a:t>BY </a:t>
            </a:r>
            <a:r>
              <a:rPr lang="en-US" sz="1800" i="1" dirty="0" smtClean="0">
                <a:solidFill>
                  <a:schemeClr val="accent3">
                    <a:lumMod val="25000"/>
                  </a:schemeClr>
                </a:solidFill>
                <a:latin typeface="Abadi" panose="020B0604020104020204" pitchFamily="34" charset="0"/>
              </a:rPr>
              <a:t>BOOSTER_VERSION</a:t>
            </a:r>
            <a:endParaRPr lang="en-US" sz="1800" i="1"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p:cNvGraphicFramePr>
            <a:graphicFrameLocks noGrp="1"/>
          </p:cNvGraphicFramePr>
          <p:nvPr>
            <p:extLst>
              <p:ext uri="{D42A27DB-BD31-4B8C-83A1-F6EECF244321}">
                <p14:modId xmlns:p14="http://schemas.microsoft.com/office/powerpoint/2010/main" val="1572486327"/>
              </p:ext>
            </p:extLst>
          </p:nvPr>
        </p:nvGraphicFramePr>
        <p:xfrm>
          <a:off x="9331480" y="1535288"/>
          <a:ext cx="1509783" cy="4562654"/>
        </p:xfrm>
        <a:graphic>
          <a:graphicData uri="http://schemas.openxmlformats.org/drawingml/2006/table">
            <a:tbl>
              <a:tblPr firstRow="1">
                <a:tableStyleId>{073A0DAA-6AF3-43AB-8588-CEC1D06C72B9}</a:tableStyleId>
              </a:tblPr>
              <a:tblGrid>
                <a:gridCol w="1509783"/>
              </a:tblGrid>
              <a:tr h="362486">
                <a:tc>
                  <a:txBody>
                    <a:bodyPr/>
                    <a:lstStyle/>
                    <a:p>
                      <a:pPr algn="r" fontAlgn="ctr"/>
                      <a:r>
                        <a:rPr lang="pt-BR" sz="1200" dirty="0" smtClean="0">
                          <a:effectLst/>
                        </a:rPr>
                        <a:t>Booster_Version</a:t>
                      </a:r>
                      <a:endParaRPr lang="es-PY" sz="1200" dirty="0">
                        <a:effectLst/>
                      </a:endParaRPr>
                    </a:p>
                  </a:txBody>
                  <a:tcPr marL="90653" marR="90653" marT="45326" marB="45326" anchor="ctr"/>
                </a:tc>
              </a:tr>
              <a:tr h="350014">
                <a:tc>
                  <a:txBody>
                    <a:bodyPr/>
                    <a:lstStyle/>
                    <a:p>
                      <a:pPr algn="r" fontAlgn="ctr"/>
                      <a:r>
                        <a:rPr lang="es-PY" sz="1200" dirty="0">
                          <a:effectLst/>
                        </a:rPr>
                        <a:t>F9 B5 B1048.4</a:t>
                      </a:r>
                    </a:p>
                  </a:txBody>
                  <a:tcPr marL="90653" marR="90653" marT="45326" marB="45326" anchor="ctr"/>
                </a:tc>
              </a:tr>
              <a:tr h="350014">
                <a:tc>
                  <a:txBody>
                    <a:bodyPr/>
                    <a:lstStyle/>
                    <a:p>
                      <a:pPr algn="r" fontAlgn="ctr"/>
                      <a:r>
                        <a:rPr lang="es-PY" sz="1200">
                          <a:effectLst/>
                        </a:rPr>
                        <a:t>F9 B5 B1048.5</a:t>
                      </a:r>
                    </a:p>
                  </a:txBody>
                  <a:tcPr marL="90653" marR="90653" marT="45326" marB="45326" anchor="ctr"/>
                </a:tc>
              </a:tr>
              <a:tr h="350014">
                <a:tc>
                  <a:txBody>
                    <a:bodyPr/>
                    <a:lstStyle/>
                    <a:p>
                      <a:pPr algn="r" fontAlgn="ctr"/>
                      <a:r>
                        <a:rPr lang="es-PY" sz="1200">
                          <a:effectLst/>
                        </a:rPr>
                        <a:t>F9 B5 B1049.4</a:t>
                      </a:r>
                    </a:p>
                  </a:txBody>
                  <a:tcPr marL="90653" marR="90653" marT="45326" marB="45326" anchor="ctr"/>
                </a:tc>
              </a:tr>
              <a:tr h="350014">
                <a:tc>
                  <a:txBody>
                    <a:bodyPr/>
                    <a:lstStyle/>
                    <a:p>
                      <a:pPr algn="r" fontAlgn="ctr"/>
                      <a:r>
                        <a:rPr lang="es-PY" sz="1200">
                          <a:effectLst/>
                        </a:rPr>
                        <a:t>F9 B5 B1049.5</a:t>
                      </a:r>
                    </a:p>
                  </a:txBody>
                  <a:tcPr marL="90653" marR="90653" marT="45326" marB="45326" anchor="ctr"/>
                </a:tc>
              </a:tr>
              <a:tr h="350014">
                <a:tc>
                  <a:txBody>
                    <a:bodyPr/>
                    <a:lstStyle/>
                    <a:p>
                      <a:pPr algn="r" fontAlgn="ctr"/>
                      <a:r>
                        <a:rPr lang="es-PY" sz="1200">
                          <a:effectLst/>
                        </a:rPr>
                        <a:t>F9 B5 B1049.7</a:t>
                      </a:r>
                    </a:p>
                  </a:txBody>
                  <a:tcPr marL="90653" marR="90653" marT="45326" marB="45326" anchor="ctr"/>
                </a:tc>
              </a:tr>
              <a:tr h="350014">
                <a:tc>
                  <a:txBody>
                    <a:bodyPr/>
                    <a:lstStyle/>
                    <a:p>
                      <a:pPr algn="r" fontAlgn="ctr"/>
                      <a:r>
                        <a:rPr lang="es-PY" sz="1200">
                          <a:effectLst/>
                        </a:rPr>
                        <a:t>F9 B5 B1051.3</a:t>
                      </a:r>
                    </a:p>
                  </a:txBody>
                  <a:tcPr marL="90653" marR="90653" marT="45326" marB="45326" anchor="ctr"/>
                </a:tc>
              </a:tr>
              <a:tr h="350014">
                <a:tc>
                  <a:txBody>
                    <a:bodyPr/>
                    <a:lstStyle/>
                    <a:p>
                      <a:pPr algn="r" fontAlgn="ctr"/>
                      <a:r>
                        <a:rPr lang="es-PY" sz="1200">
                          <a:effectLst/>
                        </a:rPr>
                        <a:t>F9 B5 B1051.4</a:t>
                      </a:r>
                    </a:p>
                  </a:txBody>
                  <a:tcPr marL="90653" marR="90653" marT="45326" marB="45326" anchor="ctr"/>
                </a:tc>
              </a:tr>
              <a:tr h="350014">
                <a:tc>
                  <a:txBody>
                    <a:bodyPr/>
                    <a:lstStyle/>
                    <a:p>
                      <a:pPr algn="r" fontAlgn="ctr"/>
                      <a:r>
                        <a:rPr lang="es-PY" sz="1200">
                          <a:effectLst/>
                        </a:rPr>
                        <a:t>F9 B5 B1051.6</a:t>
                      </a:r>
                    </a:p>
                  </a:txBody>
                  <a:tcPr marL="90653" marR="90653" marT="45326" marB="45326" anchor="ctr"/>
                </a:tc>
              </a:tr>
              <a:tr h="350014">
                <a:tc>
                  <a:txBody>
                    <a:bodyPr/>
                    <a:lstStyle/>
                    <a:p>
                      <a:pPr algn="r" fontAlgn="ctr"/>
                      <a:r>
                        <a:rPr lang="es-PY" sz="1200">
                          <a:effectLst/>
                        </a:rPr>
                        <a:t>F9 B5 B1056.4</a:t>
                      </a:r>
                    </a:p>
                  </a:txBody>
                  <a:tcPr marL="90653" marR="90653" marT="45326" marB="45326" anchor="ctr"/>
                </a:tc>
              </a:tr>
              <a:tr h="350014">
                <a:tc>
                  <a:txBody>
                    <a:bodyPr/>
                    <a:lstStyle/>
                    <a:p>
                      <a:pPr algn="r" fontAlgn="ctr"/>
                      <a:r>
                        <a:rPr lang="es-PY" sz="1200">
                          <a:effectLst/>
                        </a:rPr>
                        <a:t>F9 B5 B1058.3</a:t>
                      </a:r>
                    </a:p>
                  </a:txBody>
                  <a:tcPr marL="90653" marR="90653" marT="45326" marB="45326" anchor="ctr"/>
                </a:tc>
              </a:tr>
              <a:tr h="350014">
                <a:tc>
                  <a:txBody>
                    <a:bodyPr/>
                    <a:lstStyle/>
                    <a:p>
                      <a:pPr algn="r" fontAlgn="ctr"/>
                      <a:r>
                        <a:rPr lang="es-PY" sz="1200">
                          <a:effectLst/>
                        </a:rPr>
                        <a:t>F9 B5 B1060.2</a:t>
                      </a:r>
                    </a:p>
                  </a:txBody>
                  <a:tcPr marL="90653" marR="90653" marT="45326" marB="45326" anchor="ctr"/>
                </a:tc>
              </a:tr>
              <a:tr h="350014">
                <a:tc>
                  <a:txBody>
                    <a:bodyPr/>
                    <a:lstStyle/>
                    <a:p>
                      <a:pPr algn="r" fontAlgn="ctr"/>
                      <a:r>
                        <a:rPr lang="es-PY" sz="1200" dirty="0">
                          <a:effectLst/>
                        </a:rPr>
                        <a:t>F9 B5 B1060.3</a:t>
                      </a:r>
                    </a:p>
                  </a:txBody>
                  <a:tcPr marL="90653" marR="90653" marT="45326" marB="45326" anchor="ctr"/>
                </a:tc>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71610" y="1554691"/>
            <a:ext cx="9745589" cy="3446287"/>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smtClean="0">
                <a:solidFill>
                  <a:schemeClr val="accent3">
                    <a:lumMod val="25000"/>
                  </a:schemeClr>
                </a:solidFill>
                <a:latin typeface="Abadi"/>
              </a:rPr>
              <a:t>List of failed</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 Since </a:t>
            </a:r>
            <a:r>
              <a:rPr lang="en-US" sz="2200" dirty="0" err="1" smtClean="0">
                <a:solidFill>
                  <a:schemeClr val="accent3">
                    <a:lumMod val="25000"/>
                  </a:schemeClr>
                </a:solidFill>
                <a:latin typeface="Abadi"/>
              </a:rPr>
              <a:t>SQLLite</a:t>
            </a:r>
            <a:r>
              <a:rPr lang="en-US" sz="2200" dirty="0" smtClean="0">
                <a:solidFill>
                  <a:schemeClr val="accent3">
                    <a:lumMod val="25000"/>
                  </a:schemeClr>
                </a:solidFill>
                <a:latin typeface="Abadi"/>
              </a:rPr>
              <a:t> </a:t>
            </a:r>
            <a:r>
              <a:rPr lang="en-US" sz="2200" dirty="0">
                <a:solidFill>
                  <a:schemeClr val="accent3">
                    <a:lumMod val="25000"/>
                  </a:schemeClr>
                </a:solidFill>
                <a:latin typeface="Abadi"/>
              </a:rPr>
              <a:t>does not support </a:t>
            </a:r>
            <a:r>
              <a:rPr lang="en-US" sz="2200" dirty="0" smtClean="0">
                <a:solidFill>
                  <a:schemeClr val="accent3">
                    <a:lumMod val="25000"/>
                  </a:schemeClr>
                </a:solidFill>
                <a:latin typeface="Abadi"/>
              </a:rPr>
              <a:t>month names, it was used a formula for month and year as follows:</a:t>
            </a:r>
          </a:p>
          <a:p>
            <a:pPr lvl="1">
              <a:lnSpc>
                <a:spcPct val="100000"/>
              </a:lnSpc>
              <a:spcBef>
                <a:spcPts val="1400"/>
              </a:spcBef>
            </a:pPr>
            <a:r>
              <a:rPr lang="en-US" sz="1800" dirty="0" err="1" smtClean="0">
                <a:solidFill>
                  <a:schemeClr val="accent3">
                    <a:lumMod val="25000"/>
                  </a:schemeClr>
                </a:solidFill>
                <a:latin typeface="Abadi"/>
              </a:rPr>
              <a:t>substr</a:t>
            </a:r>
            <a:r>
              <a:rPr lang="en-US" sz="1800" dirty="0" smtClean="0">
                <a:solidFill>
                  <a:schemeClr val="accent3">
                    <a:lumMod val="25000"/>
                  </a:schemeClr>
                </a:solidFill>
                <a:latin typeface="Abadi"/>
              </a:rPr>
              <a:t>(Date</a:t>
            </a:r>
            <a:r>
              <a:rPr lang="en-US" sz="1800" dirty="0">
                <a:solidFill>
                  <a:schemeClr val="accent3">
                    <a:lumMod val="25000"/>
                  </a:schemeClr>
                </a:solidFill>
                <a:latin typeface="Abadi"/>
              </a:rPr>
              <a:t>, 6,2) as month to get the months </a:t>
            </a:r>
            <a:endParaRPr lang="en-US" sz="1800" dirty="0" smtClean="0">
              <a:solidFill>
                <a:schemeClr val="accent3">
                  <a:lumMod val="25000"/>
                </a:schemeClr>
              </a:solidFill>
              <a:latin typeface="Abadi"/>
            </a:endParaRPr>
          </a:p>
          <a:p>
            <a:pPr lvl="1">
              <a:lnSpc>
                <a:spcPct val="100000"/>
              </a:lnSpc>
              <a:spcBef>
                <a:spcPts val="1400"/>
              </a:spcBef>
            </a:pPr>
            <a:r>
              <a:rPr lang="en-US" sz="1800" dirty="0" err="1" smtClean="0">
                <a:solidFill>
                  <a:schemeClr val="accent3">
                    <a:lumMod val="25000"/>
                  </a:schemeClr>
                </a:solidFill>
                <a:latin typeface="Abadi"/>
              </a:rPr>
              <a:t>substr</a:t>
            </a:r>
            <a:r>
              <a:rPr lang="en-US" sz="1800" dirty="0" smtClean="0">
                <a:solidFill>
                  <a:schemeClr val="accent3">
                    <a:lumMod val="25000"/>
                  </a:schemeClr>
                </a:solidFill>
                <a:latin typeface="Abadi"/>
              </a:rPr>
              <a:t>(Date,0,5</a:t>
            </a:r>
            <a:r>
              <a:rPr lang="en-US" sz="1800" dirty="0">
                <a:solidFill>
                  <a:schemeClr val="accent3">
                    <a:lumMod val="25000"/>
                  </a:schemeClr>
                </a:solidFill>
                <a:latin typeface="Abadi"/>
              </a:rPr>
              <a:t>)='2015' for year.</a:t>
            </a:r>
            <a:endParaRPr lang="en-US" sz="1800" dirty="0">
              <a:solidFill>
                <a:schemeClr val="accent3">
                  <a:lumMod val="25000"/>
                </a:schemeClr>
              </a:solidFill>
              <a:latin typeface="Abadi"/>
            </a:endParaRPr>
          </a:p>
          <a:p>
            <a:pPr>
              <a:lnSpc>
                <a:spcPct val="100000"/>
              </a:lnSpc>
              <a:spcBef>
                <a:spcPts val="1400"/>
              </a:spcBef>
            </a:pPr>
            <a:r>
              <a:rPr lang="en-US" sz="2200" i="1" dirty="0" smtClean="0">
                <a:solidFill>
                  <a:schemeClr val="accent3">
                    <a:lumMod val="25000"/>
                  </a:schemeClr>
                </a:solidFill>
                <a:latin typeface="Abadi"/>
              </a:rPr>
              <a:t>SQL query:</a:t>
            </a:r>
          </a:p>
          <a:p>
            <a:pPr marL="457200" lvl="1" indent="0">
              <a:lnSpc>
                <a:spcPct val="100000"/>
              </a:lnSpc>
              <a:spcBef>
                <a:spcPts val="1400"/>
              </a:spcBef>
              <a:buNone/>
            </a:pPr>
            <a:r>
              <a:rPr lang="en-US" sz="1800" i="1" dirty="0" smtClean="0">
                <a:solidFill>
                  <a:schemeClr val="accent3">
                    <a:lumMod val="25000"/>
                  </a:schemeClr>
                </a:solidFill>
                <a:latin typeface="Abadi"/>
              </a:rPr>
              <a:t>select </a:t>
            </a:r>
            <a:r>
              <a:rPr lang="en-US" sz="1800" i="1" dirty="0" err="1">
                <a:solidFill>
                  <a:schemeClr val="accent3">
                    <a:lumMod val="25000"/>
                  </a:schemeClr>
                </a:solidFill>
                <a:latin typeface="Abadi"/>
              </a:rPr>
              <a:t>substr</a:t>
            </a:r>
            <a:r>
              <a:rPr lang="en-US" sz="1800" i="1" dirty="0">
                <a:solidFill>
                  <a:schemeClr val="accent3">
                    <a:lumMod val="25000"/>
                  </a:schemeClr>
                </a:solidFill>
                <a:latin typeface="Abadi"/>
              </a:rPr>
              <a:t>(Date, 6,2) as </a:t>
            </a:r>
            <a:r>
              <a:rPr lang="en-US" sz="1800" i="1" dirty="0" err="1">
                <a:solidFill>
                  <a:schemeClr val="accent3">
                    <a:lumMod val="25000"/>
                  </a:schemeClr>
                </a:solidFill>
                <a:latin typeface="Abadi"/>
              </a:rPr>
              <a:t>Mth</a:t>
            </a:r>
            <a:r>
              <a:rPr lang="en-US" sz="1800" i="1" dirty="0">
                <a:solidFill>
                  <a:schemeClr val="accent3">
                    <a:lumMod val="25000"/>
                  </a:schemeClr>
                </a:solidFill>
                <a:latin typeface="Abadi"/>
              </a:rPr>
              <a:t>, * </a:t>
            </a:r>
            <a:endParaRPr lang="en-US" sz="1800" i="1" dirty="0" smtClean="0">
              <a:solidFill>
                <a:schemeClr val="accent3">
                  <a:lumMod val="25000"/>
                </a:schemeClr>
              </a:solidFill>
              <a:latin typeface="Abadi"/>
            </a:endParaRPr>
          </a:p>
          <a:p>
            <a:pPr marL="457200" lvl="1" indent="0">
              <a:lnSpc>
                <a:spcPct val="100000"/>
              </a:lnSpc>
              <a:spcBef>
                <a:spcPts val="1400"/>
              </a:spcBef>
              <a:buNone/>
            </a:pPr>
            <a:r>
              <a:rPr lang="en-US" sz="1800" i="1" dirty="0" smtClean="0">
                <a:solidFill>
                  <a:schemeClr val="accent3">
                    <a:lumMod val="25000"/>
                  </a:schemeClr>
                </a:solidFill>
                <a:latin typeface="Abadi"/>
              </a:rPr>
              <a:t>from </a:t>
            </a:r>
            <a:r>
              <a:rPr lang="en-US" sz="1800" i="1" dirty="0">
                <a:solidFill>
                  <a:schemeClr val="accent3">
                    <a:lumMod val="25000"/>
                  </a:schemeClr>
                </a:solidFill>
                <a:latin typeface="Abadi"/>
              </a:rPr>
              <a:t>SPACEXTBL </a:t>
            </a:r>
            <a:endParaRPr lang="en-US" sz="1800" i="1" dirty="0" smtClean="0">
              <a:solidFill>
                <a:schemeClr val="accent3">
                  <a:lumMod val="25000"/>
                </a:schemeClr>
              </a:solidFill>
              <a:latin typeface="Abadi"/>
            </a:endParaRPr>
          </a:p>
          <a:p>
            <a:pPr marL="457200" lvl="1" indent="0">
              <a:lnSpc>
                <a:spcPct val="100000"/>
              </a:lnSpc>
              <a:spcBef>
                <a:spcPts val="1400"/>
              </a:spcBef>
              <a:buNone/>
            </a:pPr>
            <a:r>
              <a:rPr lang="en-US" sz="1800" i="1" dirty="0" smtClean="0">
                <a:solidFill>
                  <a:schemeClr val="accent3">
                    <a:lumMod val="25000"/>
                  </a:schemeClr>
                </a:solidFill>
                <a:latin typeface="Abadi"/>
              </a:rPr>
              <a:t>where </a:t>
            </a:r>
            <a:r>
              <a:rPr lang="en-US" sz="1800" i="1" dirty="0" err="1">
                <a:solidFill>
                  <a:schemeClr val="accent3">
                    <a:lumMod val="25000"/>
                  </a:schemeClr>
                </a:solidFill>
                <a:latin typeface="Abadi"/>
              </a:rPr>
              <a:t>Landing_Outcome</a:t>
            </a:r>
            <a:r>
              <a:rPr lang="en-US" sz="1800" i="1" dirty="0">
                <a:solidFill>
                  <a:schemeClr val="accent3">
                    <a:lumMod val="25000"/>
                  </a:schemeClr>
                </a:solidFill>
                <a:latin typeface="Abadi"/>
              </a:rPr>
              <a:t> = 'Failure (drone ship)' </a:t>
            </a:r>
            <a:r>
              <a:rPr lang="en-US" sz="1800" i="1" dirty="0" smtClean="0">
                <a:solidFill>
                  <a:schemeClr val="accent3">
                    <a:lumMod val="25000"/>
                  </a:schemeClr>
                </a:solidFill>
                <a:latin typeface="Abadi"/>
              </a:rPr>
              <a:t> and </a:t>
            </a:r>
            <a:r>
              <a:rPr lang="en-US" sz="1800" i="1" dirty="0" err="1">
                <a:solidFill>
                  <a:schemeClr val="accent3">
                    <a:lumMod val="25000"/>
                  </a:schemeClr>
                </a:solidFill>
                <a:latin typeface="Abadi"/>
              </a:rPr>
              <a:t>substr</a:t>
            </a:r>
            <a:r>
              <a:rPr lang="en-US" sz="1800" i="1" dirty="0">
                <a:solidFill>
                  <a:schemeClr val="accent3">
                    <a:lumMod val="25000"/>
                  </a:schemeClr>
                </a:solidFill>
                <a:latin typeface="Abadi"/>
              </a:rPr>
              <a:t>(Date,0,5)='2015'</a:t>
            </a:r>
            <a:endParaRPr lang="en-US" sz="1800" i="1"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1398661" y="5074661"/>
            <a:ext cx="9258300" cy="13525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6940301"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Rank of </a:t>
            </a:r>
            <a:r>
              <a:rPr lang="en-US" sz="2200" dirty="0">
                <a:solidFill>
                  <a:schemeClr val="accent3">
                    <a:lumMod val="25000"/>
                  </a:schemeClr>
                </a:solidFill>
                <a:latin typeface="Abadi"/>
              </a:rPr>
              <a:t>landing outcomes </a:t>
            </a:r>
            <a:r>
              <a:rPr lang="en-US" sz="2200" dirty="0" smtClean="0">
                <a:solidFill>
                  <a:schemeClr val="accent3">
                    <a:lumMod val="25000"/>
                  </a:schemeClr>
                </a:solidFill>
                <a:latin typeface="Abadi"/>
              </a:rPr>
              <a:t>between </a:t>
            </a:r>
            <a:r>
              <a:rPr lang="en-US" sz="2200" dirty="0">
                <a:solidFill>
                  <a:schemeClr val="accent3">
                    <a:lumMod val="25000"/>
                  </a:schemeClr>
                </a:solidFill>
                <a:latin typeface="Abadi"/>
              </a:rPr>
              <a:t>the date 2010-06-04 and 2017-03-20, in descending </a:t>
            </a:r>
            <a:r>
              <a:rPr lang="en-US" sz="2200" dirty="0" smtClean="0">
                <a:solidFill>
                  <a:schemeClr val="accent3">
                    <a:lumMod val="25000"/>
                  </a:schemeClr>
                </a:solidFill>
                <a:latin typeface="Abadi"/>
              </a:rPr>
              <a:t>order, using below SQL query:</a:t>
            </a:r>
            <a:endParaRPr lang="en-US" sz="2200" dirty="0">
              <a:solidFill>
                <a:schemeClr val="accent3">
                  <a:lumMod val="25000"/>
                </a:schemeClr>
              </a:solidFill>
              <a:latin typeface="Abadi"/>
            </a:endParaRPr>
          </a:p>
          <a:p>
            <a:pPr marL="457200" lvl="1" indent="0">
              <a:lnSpc>
                <a:spcPct val="100000"/>
              </a:lnSpc>
              <a:spcBef>
                <a:spcPts val="1400"/>
              </a:spcBef>
              <a:buNone/>
            </a:pPr>
            <a:r>
              <a:rPr lang="en-US" sz="1800" i="1" dirty="0" smtClean="0">
                <a:solidFill>
                  <a:schemeClr val="accent3">
                    <a:lumMod val="25000"/>
                  </a:schemeClr>
                </a:solidFill>
                <a:latin typeface="Abadi"/>
              </a:rPr>
              <a:t>SELECT </a:t>
            </a:r>
            <a:r>
              <a:rPr lang="en-US" sz="1800" i="1" dirty="0" err="1" smtClean="0">
                <a:solidFill>
                  <a:schemeClr val="accent3">
                    <a:lumMod val="25000"/>
                  </a:schemeClr>
                </a:solidFill>
                <a:latin typeface="Abadi"/>
              </a:rPr>
              <a:t>Landing_Outcome</a:t>
            </a:r>
            <a:r>
              <a:rPr lang="en-US" sz="1800" i="1" dirty="0">
                <a:solidFill>
                  <a:schemeClr val="accent3">
                    <a:lumMod val="25000"/>
                  </a:schemeClr>
                </a:solidFill>
                <a:latin typeface="Abadi"/>
              </a:rPr>
              <a:t>, count(*) as </a:t>
            </a:r>
            <a:r>
              <a:rPr lang="en-US" sz="1800" i="1" dirty="0" err="1">
                <a:solidFill>
                  <a:schemeClr val="accent3">
                    <a:lumMod val="25000"/>
                  </a:schemeClr>
                </a:solidFill>
                <a:latin typeface="Abadi"/>
              </a:rPr>
              <a:t>Qty</a:t>
            </a:r>
            <a:r>
              <a:rPr lang="en-US" sz="1800" i="1" dirty="0">
                <a:solidFill>
                  <a:schemeClr val="accent3">
                    <a:lumMod val="25000"/>
                  </a:schemeClr>
                </a:solidFill>
                <a:latin typeface="Abadi"/>
              </a:rPr>
              <a:t> </a:t>
            </a:r>
            <a:endParaRPr lang="en-US" sz="1800" i="1" dirty="0" smtClean="0">
              <a:solidFill>
                <a:schemeClr val="accent3">
                  <a:lumMod val="25000"/>
                </a:schemeClr>
              </a:solidFill>
              <a:latin typeface="Abadi"/>
            </a:endParaRPr>
          </a:p>
          <a:p>
            <a:pPr marL="457200" lvl="1" indent="0">
              <a:lnSpc>
                <a:spcPct val="100000"/>
              </a:lnSpc>
              <a:spcBef>
                <a:spcPts val="1400"/>
              </a:spcBef>
              <a:buNone/>
            </a:pPr>
            <a:r>
              <a:rPr lang="en-US" sz="1800" i="1" dirty="0" smtClean="0">
                <a:solidFill>
                  <a:schemeClr val="accent3">
                    <a:lumMod val="25000"/>
                  </a:schemeClr>
                </a:solidFill>
                <a:latin typeface="Abadi"/>
              </a:rPr>
              <a:t>FROM SPACEXTBL </a:t>
            </a:r>
          </a:p>
          <a:p>
            <a:pPr marL="457200" lvl="1" indent="0">
              <a:lnSpc>
                <a:spcPct val="100000"/>
              </a:lnSpc>
              <a:spcBef>
                <a:spcPts val="1400"/>
              </a:spcBef>
              <a:buNone/>
            </a:pPr>
            <a:r>
              <a:rPr lang="en-US" sz="1800" i="1" dirty="0" smtClean="0">
                <a:solidFill>
                  <a:schemeClr val="accent3">
                    <a:lumMod val="25000"/>
                  </a:schemeClr>
                </a:solidFill>
                <a:latin typeface="Abadi"/>
              </a:rPr>
              <a:t>WHERE Date </a:t>
            </a:r>
            <a:r>
              <a:rPr lang="en-US" sz="1800" i="1" dirty="0">
                <a:solidFill>
                  <a:schemeClr val="accent3">
                    <a:lumMod val="25000"/>
                  </a:schemeClr>
                </a:solidFill>
                <a:latin typeface="Abadi"/>
              </a:rPr>
              <a:t>between '2010-06-04' </a:t>
            </a:r>
            <a:r>
              <a:rPr lang="en-US" sz="1800" i="1" dirty="0" smtClean="0">
                <a:solidFill>
                  <a:schemeClr val="accent3">
                    <a:lumMod val="25000"/>
                  </a:schemeClr>
                </a:solidFill>
                <a:latin typeface="Abadi"/>
              </a:rPr>
              <a:t>AND '2017-03-20</a:t>
            </a:r>
            <a:r>
              <a:rPr lang="en-US" sz="1800" i="1" dirty="0">
                <a:solidFill>
                  <a:schemeClr val="accent3">
                    <a:lumMod val="25000"/>
                  </a:schemeClr>
                </a:solidFill>
                <a:latin typeface="Abadi"/>
              </a:rPr>
              <a:t>' GROUP BY "</a:t>
            </a:r>
            <a:r>
              <a:rPr lang="en-US" sz="1800" i="1" dirty="0" err="1">
                <a:solidFill>
                  <a:schemeClr val="accent3">
                    <a:lumMod val="25000"/>
                  </a:schemeClr>
                </a:solidFill>
                <a:latin typeface="Abadi"/>
              </a:rPr>
              <a:t>Landing_Outcome</a:t>
            </a:r>
            <a:r>
              <a:rPr lang="en-US" sz="1800" i="1" dirty="0">
                <a:solidFill>
                  <a:schemeClr val="accent3">
                    <a:lumMod val="25000"/>
                  </a:schemeClr>
                </a:solidFill>
                <a:latin typeface="Abadi"/>
              </a:rPr>
              <a:t>" </a:t>
            </a:r>
            <a:endParaRPr lang="en-US" sz="1800" i="1" dirty="0" smtClean="0">
              <a:solidFill>
                <a:schemeClr val="accent3">
                  <a:lumMod val="25000"/>
                </a:schemeClr>
              </a:solidFill>
              <a:latin typeface="Abadi"/>
            </a:endParaRPr>
          </a:p>
          <a:p>
            <a:pPr marL="457200" lvl="1" indent="0">
              <a:lnSpc>
                <a:spcPct val="100000"/>
              </a:lnSpc>
              <a:spcBef>
                <a:spcPts val="1400"/>
              </a:spcBef>
              <a:buNone/>
            </a:pPr>
            <a:r>
              <a:rPr lang="en-US" sz="1800" i="1" dirty="0" smtClean="0">
                <a:solidFill>
                  <a:schemeClr val="accent3">
                    <a:lumMod val="25000"/>
                  </a:schemeClr>
                </a:solidFill>
                <a:latin typeface="Abadi"/>
              </a:rPr>
              <a:t>ORDER </a:t>
            </a:r>
            <a:r>
              <a:rPr lang="en-US" sz="1800" i="1" dirty="0">
                <a:solidFill>
                  <a:schemeClr val="accent3">
                    <a:lumMod val="25000"/>
                  </a:schemeClr>
                </a:solidFill>
                <a:latin typeface="Abadi"/>
              </a:rPr>
              <a:t>BY "</a:t>
            </a:r>
            <a:r>
              <a:rPr lang="en-US" sz="1800" i="1" dirty="0" err="1">
                <a:solidFill>
                  <a:schemeClr val="accent3">
                    <a:lumMod val="25000"/>
                  </a:schemeClr>
                </a:solidFill>
                <a:latin typeface="Abadi"/>
              </a:rPr>
              <a:t>Qty</a:t>
            </a:r>
            <a:r>
              <a:rPr lang="en-US" sz="1800" i="1" dirty="0">
                <a:solidFill>
                  <a:schemeClr val="accent3">
                    <a:lumMod val="25000"/>
                  </a:schemeClr>
                </a:solidFill>
                <a:latin typeface="Abadi"/>
              </a:rPr>
              <a:t>"</a:t>
            </a:r>
            <a:endParaRPr lang="en-US" sz="1800" i="1"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4252767485"/>
              </p:ext>
            </p:extLst>
          </p:nvPr>
        </p:nvGraphicFramePr>
        <p:xfrm>
          <a:off x="8542411" y="1825625"/>
          <a:ext cx="2743200" cy="3052008"/>
        </p:xfrm>
        <a:graphic>
          <a:graphicData uri="http://schemas.openxmlformats.org/drawingml/2006/table">
            <a:tbl>
              <a:tblPr firstRow="1">
                <a:tableStyleId>{073A0DAA-6AF3-43AB-8588-CEC1D06C72B9}</a:tableStyleId>
              </a:tblPr>
              <a:tblGrid>
                <a:gridCol w="2139927"/>
                <a:gridCol w="603273"/>
              </a:tblGrid>
              <a:tr h="339112">
                <a:tc>
                  <a:txBody>
                    <a:bodyPr/>
                    <a:lstStyle/>
                    <a:p>
                      <a:pPr algn="r" fontAlgn="ctr"/>
                      <a:r>
                        <a:rPr lang="es-PY" sz="1400">
                          <a:effectLst/>
                        </a:rPr>
                        <a:t>Landing_Outcome</a:t>
                      </a:r>
                      <a:endParaRPr lang="es-PY" sz="1400" b="1">
                        <a:effectLst/>
                      </a:endParaRPr>
                    </a:p>
                  </a:txBody>
                  <a:tcPr anchor="ctr"/>
                </a:tc>
                <a:tc>
                  <a:txBody>
                    <a:bodyPr/>
                    <a:lstStyle/>
                    <a:p>
                      <a:pPr algn="r" fontAlgn="ctr"/>
                      <a:r>
                        <a:rPr lang="es-PY" sz="1400">
                          <a:effectLst/>
                        </a:rPr>
                        <a:t>Qty</a:t>
                      </a:r>
                      <a:endParaRPr lang="es-PY" sz="1400" b="1">
                        <a:effectLst/>
                      </a:endParaRPr>
                    </a:p>
                  </a:txBody>
                  <a:tcPr anchor="ctr"/>
                </a:tc>
              </a:tr>
              <a:tr h="339112">
                <a:tc>
                  <a:txBody>
                    <a:bodyPr/>
                    <a:lstStyle/>
                    <a:p>
                      <a:pPr algn="r" fontAlgn="ctr"/>
                      <a:r>
                        <a:rPr lang="es-PY" sz="1400">
                          <a:effectLst/>
                        </a:rPr>
                        <a:t>Precluded (drone ship)</a:t>
                      </a:r>
                    </a:p>
                  </a:txBody>
                  <a:tcPr anchor="ctr"/>
                </a:tc>
                <a:tc>
                  <a:txBody>
                    <a:bodyPr/>
                    <a:lstStyle/>
                    <a:p>
                      <a:pPr algn="r" fontAlgn="ctr"/>
                      <a:r>
                        <a:rPr lang="es-PY" sz="1400">
                          <a:effectLst/>
                        </a:rPr>
                        <a:t>1</a:t>
                      </a:r>
                    </a:p>
                  </a:txBody>
                  <a:tcPr anchor="ctr"/>
                </a:tc>
              </a:tr>
              <a:tr h="339112">
                <a:tc>
                  <a:txBody>
                    <a:bodyPr/>
                    <a:lstStyle/>
                    <a:p>
                      <a:pPr algn="r" fontAlgn="ctr"/>
                      <a:r>
                        <a:rPr lang="es-PY" sz="1400">
                          <a:effectLst/>
                        </a:rPr>
                        <a:t>Failure (parachute)</a:t>
                      </a:r>
                    </a:p>
                  </a:txBody>
                  <a:tcPr anchor="ctr"/>
                </a:tc>
                <a:tc>
                  <a:txBody>
                    <a:bodyPr/>
                    <a:lstStyle/>
                    <a:p>
                      <a:pPr algn="r" fontAlgn="ctr"/>
                      <a:r>
                        <a:rPr lang="es-PY" sz="1400">
                          <a:effectLst/>
                        </a:rPr>
                        <a:t>2</a:t>
                      </a:r>
                    </a:p>
                  </a:txBody>
                  <a:tcPr anchor="ctr"/>
                </a:tc>
              </a:tr>
              <a:tr h="339112">
                <a:tc>
                  <a:txBody>
                    <a:bodyPr/>
                    <a:lstStyle/>
                    <a:p>
                      <a:pPr algn="r" fontAlgn="ctr"/>
                      <a:r>
                        <a:rPr lang="es-PY" sz="1400">
                          <a:effectLst/>
                        </a:rPr>
                        <a:t>Uncontrolled (ocean)</a:t>
                      </a:r>
                    </a:p>
                  </a:txBody>
                  <a:tcPr anchor="ctr"/>
                </a:tc>
                <a:tc>
                  <a:txBody>
                    <a:bodyPr/>
                    <a:lstStyle/>
                    <a:p>
                      <a:pPr algn="r" fontAlgn="ctr"/>
                      <a:r>
                        <a:rPr lang="es-PY" sz="1400">
                          <a:effectLst/>
                        </a:rPr>
                        <a:t>2</a:t>
                      </a:r>
                    </a:p>
                  </a:txBody>
                  <a:tcPr anchor="ctr"/>
                </a:tc>
              </a:tr>
              <a:tr h="339112">
                <a:tc>
                  <a:txBody>
                    <a:bodyPr/>
                    <a:lstStyle/>
                    <a:p>
                      <a:pPr algn="r" fontAlgn="ctr"/>
                      <a:r>
                        <a:rPr lang="es-PY" sz="1400">
                          <a:effectLst/>
                        </a:rPr>
                        <a:t>Controlled (ocean)</a:t>
                      </a:r>
                    </a:p>
                  </a:txBody>
                  <a:tcPr anchor="ctr"/>
                </a:tc>
                <a:tc>
                  <a:txBody>
                    <a:bodyPr/>
                    <a:lstStyle/>
                    <a:p>
                      <a:pPr algn="r" fontAlgn="ctr"/>
                      <a:r>
                        <a:rPr lang="es-PY" sz="1400">
                          <a:effectLst/>
                        </a:rPr>
                        <a:t>3</a:t>
                      </a:r>
                    </a:p>
                  </a:txBody>
                  <a:tcPr anchor="ctr"/>
                </a:tc>
              </a:tr>
              <a:tr h="339112">
                <a:tc>
                  <a:txBody>
                    <a:bodyPr/>
                    <a:lstStyle/>
                    <a:p>
                      <a:pPr algn="r" fontAlgn="ctr"/>
                      <a:r>
                        <a:rPr lang="es-PY" sz="1400">
                          <a:effectLst/>
                        </a:rPr>
                        <a:t>Success (ground pad)</a:t>
                      </a:r>
                    </a:p>
                  </a:txBody>
                  <a:tcPr anchor="ctr"/>
                </a:tc>
                <a:tc>
                  <a:txBody>
                    <a:bodyPr/>
                    <a:lstStyle/>
                    <a:p>
                      <a:pPr algn="r" fontAlgn="ctr"/>
                      <a:r>
                        <a:rPr lang="es-PY" sz="1400">
                          <a:effectLst/>
                        </a:rPr>
                        <a:t>3</a:t>
                      </a:r>
                    </a:p>
                  </a:txBody>
                  <a:tcPr anchor="ctr"/>
                </a:tc>
              </a:tr>
              <a:tr h="339112">
                <a:tc>
                  <a:txBody>
                    <a:bodyPr/>
                    <a:lstStyle/>
                    <a:p>
                      <a:pPr algn="r" fontAlgn="ctr"/>
                      <a:r>
                        <a:rPr lang="es-PY" sz="1400">
                          <a:effectLst/>
                        </a:rPr>
                        <a:t>Failure (drone ship)</a:t>
                      </a:r>
                    </a:p>
                  </a:txBody>
                  <a:tcPr anchor="ctr"/>
                </a:tc>
                <a:tc>
                  <a:txBody>
                    <a:bodyPr/>
                    <a:lstStyle/>
                    <a:p>
                      <a:pPr algn="r" fontAlgn="ctr"/>
                      <a:r>
                        <a:rPr lang="es-PY" sz="1400">
                          <a:effectLst/>
                        </a:rPr>
                        <a:t>5</a:t>
                      </a:r>
                    </a:p>
                  </a:txBody>
                  <a:tcPr anchor="ctr"/>
                </a:tc>
              </a:tr>
              <a:tr h="339112">
                <a:tc>
                  <a:txBody>
                    <a:bodyPr/>
                    <a:lstStyle/>
                    <a:p>
                      <a:pPr algn="r" fontAlgn="ctr"/>
                      <a:r>
                        <a:rPr lang="es-PY" sz="1400">
                          <a:effectLst/>
                        </a:rPr>
                        <a:t>Success (drone ship)</a:t>
                      </a:r>
                    </a:p>
                  </a:txBody>
                  <a:tcPr anchor="ctr"/>
                </a:tc>
                <a:tc>
                  <a:txBody>
                    <a:bodyPr/>
                    <a:lstStyle/>
                    <a:p>
                      <a:pPr algn="r" fontAlgn="ctr"/>
                      <a:r>
                        <a:rPr lang="es-PY" sz="1400">
                          <a:effectLst/>
                        </a:rPr>
                        <a:t>5</a:t>
                      </a:r>
                    </a:p>
                  </a:txBody>
                  <a:tcPr anchor="ctr"/>
                </a:tc>
              </a:tr>
              <a:tr h="339112">
                <a:tc>
                  <a:txBody>
                    <a:bodyPr/>
                    <a:lstStyle/>
                    <a:p>
                      <a:pPr algn="r" fontAlgn="ctr"/>
                      <a:r>
                        <a:rPr lang="es-PY" sz="1400">
                          <a:effectLst/>
                        </a:rPr>
                        <a:t>No attempt</a:t>
                      </a:r>
                    </a:p>
                  </a:txBody>
                  <a:tcPr anchor="ctr"/>
                </a:tc>
                <a:tc>
                  <a:txBody>
                    <a:bodyPr/>
                    <a:lstStyle/>
                    <a:p>
                      <a:pPr algn="r" fontAlgn="ctr"/>
                      <a:r>
                        <a:rPr lang="es-PY" sz="1400" dirty="0">
                          <a:effectLst/>
                        </a:rPr>
                        <a:t>10</a:t>
                      </a:r>
                    </a:p>
                  </a:txBody>
                  <a:tcPr anchor="ctr"/>
                </a:tc>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433689"/>
            <a:ext cx="10530114" cy="49935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45000"/>
              </a:lnSpc>
              <a:spcBef>
                <a:spcPts val="1400"/>
              </a:spcBef>
            </a:pPr>
            <a:r>
              <a:rPr lang="en-US" sz="1800" dirty="0" smtClean="0">
                <a:solidFill>
                  <a:schemeClr val="accent3">
                    <a:lumMod val="25000"/>
                  </a:schemeClr>
                </a:solidFill>
                <a:latin typeface="Abadi" panose="020B0604020104020204" pitchFamily="34" charset="0"/>
              </a:rPr>
              <a:t>In </a:t>
            </a:r>
            <a:r>
              <a:rPr lang="en-US" sz="1800" dirty="0">
                <a:solidFill>
                  <a:schemeClr val="accent3">
                    <a:lumMod val="25000"/>
                  </a:schemeClr>
                </a:solidFill>
                <a:latin typeface="Abadi" panose="020B0604020104020204" pitchFamily="34" charset="0"/>
              </a:rPr>
              <a:t>the rapidly evolving landscape of commercial space exploration, the emergence of companies like SpaceX, Blue Origin, Virgin Galactic, and Rocket Lab has revolutionized the industry, making space travel more accessible than ever before. </a:t>
            </a:r>
            <a:r>
              <a:rPr lang="en-US" sz="1800" dirty="0" smtClean="0">
                <a:solidFill>
                  <a:schemeClr val="accent3">
                    <a:lumMod val="25000"/>
                  </a:schemeClr>
                </a:solidFill>
                <a:latin typeface="Abadi" panose="020B0604020104020204" pitchFamily="34" charset="0"/>
              </a:rPr>
              <a:t>One </a:t>
            </a:r>
            <a:r>
              <a:rPr lang="en-US" sz="1800" dirty="0">
                <a:solidFill>
                  <a:schemeClr val="accent3">
                    <a:lumMod val="25000"/>
                  </a:schemeClr>
                </a:solidFill>
                <a:latin typeface="Abadi" panose="020B0604020104020204" pitchFamily="34" charset="0"/>
              </a:rPr>
              <a:t>of the key factors contributing to SpaceX's success is its ability to significantly reduce launch costs through the innovative reuse of the first stage of its Falcon 9 </a:t>
            </a:r>
            <a:r>
              <a:rPr lang="en-US" sz="1800" dirty="0" smtClean="0">
                <a:solidFill>
                  <a:schemeClr val="accent3">
                    <a:lumMod val="25000"/>
                  </a:schemeClr>
                </a:solidFill>
                <a:latin typeface="Abadi" panose="020B0604020104020204" pitchFamily="34" charset="0"/>
              </a:rPr>
              <a:t>rockets. </a:t>
            </a:r>
          </a:p>
          <a:p>
            <a:pPr algn="just">
              <a:lnSpc>
                <a:spcPct val="145000"/>
              </a:lnSpc>
              <a:spcBef>
                <a:spcPts val="1400"/>
              </a:spcBef>
            </a:pPr>
            <a:r>
              <a:rPr lang="en-US" sz="1800" dirty="0" smtClean="0">
                <a:solidFill>
                  <a:schemeClr val="accent3">
                    <a:lumMod val="25000"/>
                  </a:schemeClr>
                </a:solidFill>
                <a:latin typeface="Abadi" panose="020B0604020104020204" pitchFamily="34" charset="0"/>
              </a:rPr>
              <a:t>The project objective is to delve into the dynamics of rocket launches, pricing strategies, and the critical question of whether SpaceX will reuse the first stage for each mission, offering Space Y a data-driven understanding of SpaceX's practices and, consequently, insights into optimizing their own launch operations for cost efficiency and competitiveness.</a:t>
            </a:r>
          </a:p>
          <a:p>
            <a:pPr algn="just">
              <a:lnSpc>
                <a:spcPct val="145000"/>
              </a:lnSpc>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400370"/>
            <a:ext cx="9745589" cy="106060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It observed that launch sites (marked in yellow and orange circles) are close to the coast as well as Equator line</a:t>
            </a: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a:t>
            </a:r>
            <a:r>
              <a:rPr lang="en-US" dirty="0">
                <a:solidFill>
                  <a:srgbClr val="0B49CB"/>
                </a:solidFill>
                <a:latin typeface="Abadi"/>
              </a:rPr>
              <a:t>S</a:t>
            </a:r>
            <a:r>
              <a:rPr lang="en-US" dirty="0" smtClean="0">
                <a:solidFill>
                  <a:srgbClr val="0B49CB"/>
                </a:solidFill>
                <a:latin typeface="Abadi"/>
              </a:rPr>
              <a:t>ites Visualization </a:t>
            </a:r>
            <a:r>
              <a:rPr lang="en-US" dirty="0" smtClean="0">
                <a:solidFill>
                  <a:srgbClr val="0B49CB"/>
                </a:solidFill>
                <a:latin typeface="Abadi"/>
              </a:rPr>
              <a:t>with I</a:t>
            </a:r>
            <a:r>
              <a:rPr lang="en-US" dirty="0" smtClean="0">
                <a:solidFill>
                  <a:srgbClr val="0B49CB"/>
                </a:solidFill>
                <a:latin typeface="Abadi"/>
              </a:rPr>
              <a:t>nteractive Map</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1117600" y="2175492"/>
            <a:ext cx="9059083" cy="439732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5208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Successful launches </a:t>
            </a:r>
            <a:r>
              <a:rPr lang="en-US" sz="2200" dirty="0">
                <a:solidFill>
                  <a:schemeClr val="accent3">
                    <a:lumMod val="25000"/>
                  </a:schemeClr>
                </a:solidFill>
                <a:latin typeface="Abadi"/>
              </a:rPr>
              <a:t>(class=1</a:t>
            </a:r>
            <a:r>
              <a:rPr lang="en-US" sz="2200" dirty="0" smtClean="0">
                <a:solidFill>
                  <a:schemeClr val="accent3">
                    <a:lumMod val="25000"/>
                  </a:schemeClr>
                </a:solidFill>
                <a:latin typeface="Abadi"/>
              </a:rPr>
              <a:t>) are represented with </a:t>
            </a:r>
            <a:r>
              <a:rPr lang="en-US" sz="2200" dirty="0">
                <a:solidFill>
                  <a:schemeClr val="accent3">
                    <a:lumMod val="25000"/>
                  </a:schemeClr>
                </a:solidFill>
                <a:latin typeface="Abadi"/>
              </a:rPr>
              <a:t>a green marker and if </a:t>
            </a:r>
            <a:r>
              <a:rPr lang="en-US" sz="2200" dirty="0" smtClean="0">
                <a:solidFill>
                  <a:schemeClr val="accent3">
                    <a:lumMod val="25000"/>
                  </a:schemeClr>
                </a:solidFill>
                <a:latin typeface="Abadi"/>
              </a:rPr>
              <a:t>failed ones, with </a:t>
            </a:r>
            <a:r>
              <a:rPr lang="en-US" sz="2200" dirty="0">
                <a:solidFill>
                  <a:schemeClr val="accent3">
                    <a:lumMod val="25000"/>
                  </a:schemeClr>
                </a:solidFill>
                <a:latin typeface="Abadi"/>
              </a:rPr>
              <a:t>a red marker (class=0</a:t>
            </a:r>
            <a:r>
              <a:rPr lang="en-US" sz="2200" dirty="0" smtClean="0">
                <a:solidFill>
                  <a:schemeClr val="accent3">
                    <a:lumMod val="25000"/>
                  </a:schemeClr>
                </a:solidFill>
                <a:latin typeface="Abadi"/>
              </a:rPr>
              <a:t>)</a:t>
            </a: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&amp; Failures Launches View with Interactive </a:t>
            </a:r>
            <a:r>
              <a:rPr lang="en-US" dirty="0">
                <a:solidFill>
                  <a:srgbClr val="0B49CB"/>
                </a:solidFill>
                <a:latin typeface="Abadi"/>
              </a:rPr>
              <a:t>Map</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876164" y="3094427"/>
            <a:ext cx="3171972" cy="2242256"/>
          </a:xfrm>
          <a:prstGeom prst="rect">
            <a:avLst/>
          </a:prstGeom>
        </p:spPr>
      </p:pic>
      <p:pic>
        <p:nvPicPr>
          <p:cNvPr id="6" name="Picture 5"/>
          <p:cNvPicPr>
            <a:picLocks noChangeAspect="1"/>
          </p:cNvPicPr>
          <p:nvPr/>
        </p:nvPicPr>
        <p:blipFill>
          <a:blip r:embed="rId4"/>
          <a:stretch>
            <a:fillRect/>
          </a:stretch>
        </p:blipFill>
        <p:spPr>
          <a:xfrm>
            <a:off x="4334068" y="3071512"/>
            <a:ext cx="2630031" cy="2235131"/>
          </a:xfrm>
          <a:prstGeom prst="rect">
            <a:avLst/>
          </a:prstGeom>
        </p:spPr>
      </p:pic>
      <p:pic>
        <p:nvPicPr>
          <p:cNvPr id="7" name="Picture 6"/>
          <p:cNvPicPr>
            <a:picLocks noChangeAspect="1"/>
          </p:cNvPicPr>
          <p:nvPr/>
        </p:nvPicPr>
        <p:blipFill>
          <a:blip r:embed="rId5"/>
          <a:stretch>
            <a:fillRect/>
          </a:stretch>
        </p:blipFill>
        <p:spPr>
          <a:xfrm>
            <a:off x="7250032" y="3071513"/>
            <a:ext cx="1953556" cy="2374682"/>
          </a:xfrm>
          <a:prstGeom prst="rect">
            <a:avLst/>
          </a:prstGeom>
        </p:spPr>
      </p:pic>
      <p:pic>
        <p:nvPicPr>
          <p:cNvPr id="9" name="Picture 8"/>
          <p:cNvPicPr>
            <a:picLocks noChangeAspect="1"/>
          </p:cNvPicPr>
          <p:nvPr/>
        </p:nvPicPr>
        <p:blipFill>
          <a:blip r:embed="rId6"/>
          <a:stretch>
            <a:fillRect/>
          </a:stretch>
        </p:blipFill>
        <p:spPr>
          <a:xfrm>
            <a:off x="9489521" y="3065078"/>
            <a:ext cx="1871899" cy="237468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543682"/>
            <a:ext cx="10687962" cy="804156"/>
          </a:xfrm>
          <a:prstGeom prst="rect">
            <a:avLst/>
          </a:prstGeom>
        </p:spPr>
        <p:txBody>
          <a:bodyPr lIns="91440" tIns="45720" rIns="91440" bIns="45720" anchor="t">
            <a:noAutofit/>
          </a:bodyPr>
          <a:lstStyle/>
          <a:p>
            <a:pPr>
              <a:lnSpc>
                <a:spcPct val="100000"/>
              </a:lnSpc>
              <a:spcBef>
                <a:spcPts val="1400"/>
              </a:spcBef>
            </a:pPr>
            <a:r>
              <a:rPr lang="en-US" sz="1800" dirty="0" smtClean="0">
                <a:solidFill>
                  <a:schemeClr val="accent3">
                    <a:lumMod val="25000"/>
                  </a:schemeClr>
                </a:solidFill>
                <a:latin typeface="Abadi"/>
              </a:rPr>
              <a:t>Distances with points of interests can be calculated and easily visualized in the map</a:t>
            </a:r>
          </a:p>
          <a:p>
            <a:pPr>
              <a:lnSpc>
                <a:spcPct val="100000"/>
              </a:lnSpc>
              <a:spcBef>
                <a:spcPts val="1400"/>
              </a:spcBef>
            </a:pPr>
            <a:r>
              <a:rPr lang="en-US" sz="1800" dirty="0" smtClean="0">
                <a:solidFill>
                  <a:schemeClr val="accent3">
                    <a:lumMod val="25000"/>
                  </a:schemeClr>
                </a:solidFill>
                <a:latin typeface="Abadi"/>
              </a:rPr>
              <a:t>Below we see an example, the blue line shows the distance between the coast and launch </a:t>
            </a:r>
            <a:r>
              <a:rPr lang="en-US" sz="1800" dirty="0">
                <a:solidFill>
                  <a:schemeClr val="accent3">
                    <a:lumMod val="25000"/>
                  </a:schemeClr>
                </a:solidFill>
                <a:latin typeface="Abadi"/>
              </a:rPr>
              <a:t>site KSC </a:t>
            </a:r>
            <a:r>
              <a:rPr lang="en-US" sz="1800" dirty="0" smtClean="0">
                <a:solidFill>
                  <a:schemeClr val="accent3">
                    <a:lumMod val="25000"/>
                  </a:schemeClr>
                </a:solidFill>
                <a:latin typeface="Abadi"/>
              </a:rPr>
              <a:t>LC-39A </a:t>
            </a:r>
            <a:r>
              <a:rPr lang="es-PY" sz="1800" dirty="0" smtClean="0">
                <a:latin typeface="Abadi" panose="020B0604020104020204"/>
              </a:rPr>
              <a:t>(6.73km)</a:t>
            </a: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Distance Views with Interactive Map</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3002844" y="2698057"/>
            <a:ext cx="6208889" cy="362993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09" y="1532114"/>
            <a:ext cx="9745589" cy="4351338"/>
          </a:xfrm>
          <a:prstGeom prst="rect">
            <a:avLst/>
          </a:prstGeom>
        </p:spPr>
        <p:txBody>
          <a:bodyPr lIns="91440" tIns="45720" rIns="91440" bIns="45720" anchor="t">
            <a:normAutofit/>
          </a:bodyPr>
          <a:lstStyle/>
          <a:p>
            <a:pPr>
              <a:lnSpc>
                <a:spcPct val="100000"/>
              </a:lnSpc>
              <a:spcBef>
                <a:spcPts val="1400"/>
              </a:spcBef>
            </a:pPr>
            <a:r>
              <a:rPr lang="en-US" sz="2200" b="1" dirty="0" smtClean="0">
                <a:solidFill>
                  <a:schemeClr val="accent3">
                    <a:lumMod val="25000"/>
                  </a:schemeClr>
                </a:solidFill>
                <a:latin typeface="Abadi"/>
              </a:rPr>
              <a:t>KSC LC-39A </a:t>
            </a:r>
            <a:r>
              <a:rPr lang="en-US" sz="2200" dirty="0" smtClean="0">
                <a:solidFill>
                  <a:schemeClr val="accent3">
                    <a:lumMod val="25000"/>
                  </a:schemeClr>
                </a:solidFill>
                <a:latin typeface="Abadi"/>
              </a:rPr>
              <a:t>has the largest number of successful launches among the 4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Number of Successful Launches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1624811" y="2581579"/>
            <a:ext cx="8035986" cy="34439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527136"/>
            <a:ext cx="10551583" cy="4351338"/>
          </a:xfrm>
          <a:prstGeom prst="rect">
            <a:avLst/>
          </a:prstGeom>
        </p:spPr>
        <p:txBody>
          <a:bodyPr lIns="91440" tIns="45720" rIns="91440" bIns="45720" anchor="t">
            <a:normAutofit/>
          </a:bodyPr>
          <a:lstStyle/>
          <a:p>
            <a:pPr>
              <a:lnSpc>
                <a:spcPct val="100000"/>
              </a:lnSpc>
              <a:spcBef>
                <a:spcPts val="1400"/>
              </a:spcBef>
            </a:pPr>
            <a:r>
              <a:rPr lang="en-US" sz="2000" b="1" dirty="0" smtClean="0">
                <a:solidFill>
                  <a:schemeClr val="accent3">
                    <a:lumMod val="25000"/>
                  </a:schemeClr>
                </a:solidFill>
                <a:latin typeface="Abadi"/>
              </a:rPr>
              <a:t>CCAFS SLC-40 </a:t>
            </a:r>
            <a:r>
              <a:rPr lang="en-US" sz="2000" dirty="0" smtClean="0">
                <a:solidFill>
                  <a:schemeClr val="accent3">
                    <a:lumMod val="25000"/>
                  </a:schemeClr>
                </a:solidFill>
                <a:latin typeface="Abadi"/>
              </a:rPr>
              <a:t>is the site with highest success ratio, although it has only 3 successful launches, it is the site with lowest number of launches among the 4 ones</a:t>
            </a:r>
            <a:endParaRPr lang="en-US" sz="2000" dirty="0">
              <a:solidFill>
                <a:schemeClr val="accent3">
                  <a:lumMod val="25000"/>
                </a:schemeClr>
              </a:solidFill>
              <a:latin typeface="Abadi"/>
            </a:endParaRPr>
          </a:p>
          <a:p>
            <a:endParaRPr lang="en-US" sz="2000" dirty="0"/>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Success </a:t>
            </a:r>
            <a:r>
              <a:rPr lang="en-US" dirty="0">
                <a:solidFill>
                  <a:srgbClr val="0B49CB"/>
                </a:solidFill>
                <a:latin typeface="Abadi"/>
              </a:rPr>
              <a:t>R</a:t>
            </a:r>
            <a:r>
              <a:rPr lang="en-US" dirty="0" smtClean="0">
                <a:solidFill>
                  <a:srgbClr val="0B49CB"/>
                </a:solidFill>
                <a:latin typeface="Abadi"/>
              </a:rPr>
              <a:t>atio</a:t>
            </a:r>
            <a:endParaRPr lang="en-US" dirty="0">
              <a:solidFill>
                <a:srgbClr val="0B49CB"/>
              </a:solidFill>
              <a:latin typeface="Abadi"/>
            </a:endParaRPr>
          </a:p>
        </p:txBody>
      </p:sp>
      <p:pic>
        <p:nvPicPr>
          <p:cNvPr id="6" name="Picture 5"/>
          <p:cNvPicPr>
            <a:picLocks noChangeAspect="1"/>
          </p:cNvPicPr>
          <p:nvPr/>
        </p:nvPicPr>
        <p:blipFill>
          <a:blip r:embed="rId3"/>
          <a:stretch>
            <a:fillRect/>
          </a:stretch>
        </p:blipFill>
        <p:spPr>
          <a:xfrm>
            <a:off x="3269914" y="2400673"/>
            <a:ext cx="5515793" cy="36249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340201"/>
            <a:ext cx="10414662"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Payload mass is an important factor to determine the success of a launch</a:t>
            </a:r>
          </a:p>
          <a:p>
            <a:pPr>
              <a:lnSpc>
                <a:spcPct val="100000"/>
              </a:lnSpc>
              <a:spcBef>
                <a:spcPts val="1400"/>
              </a:spcBef>
            </a:pPr>
            <a:r>
              <a:rPr lang="en-US" sz="2200" dirty="0" smtClean="0">
                <a:solidFill>
                  <a:schemeClr val="accent3">
                    <a:lumMod val="25000"/>
                  </a:schemeClr>
                </a:solidFill>
                <a:latin typeface="Abadi"/>
              </a:rPr>
              <a:t>Payload </a:t>
            </a:r>
            <a:r>
              <a:rPr lang="en-US" sz="2200" dirty="0">
                <a:solidFill>
                  <a:schemeClr val="accent3">
                    <a:lumMod val="25000"/>
                  </a:schemeClr>
                </a:solidFill>
                <a:latin typeface="Abadi"/>
              </a:rPr>
              <a:t>range with highest launch success </a:t>
            </a:r>
            <a:r>
              <a:rPr lang="en-US" sz="2200" dirty="0" smtClean="0">
                <a:solidFill>
                  <a:schemeClr val="accent3">
                    <a:lumMod val="25000"/>
                  </a:schemeClr>
                </a:solidFill>
                <a:latin typeface="Abadi"/>
              </a:rPr>
              <a:t>rate is </a:t>
            </a:r>
            <a:r>
              <a:rPr lang="en-US" sz="2200" dirty="0">
                <a:solidFill>
                  <a:schemeClr val="accent3">
                    <a:lumMod val="25000"/>
                  </a:schemeClr>
                </a:solidFill>
                <a:latin typeface="Abadi"/>
              </a:rPr>
              <a:t>3000 – 4000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a:t>
            </a:r>
            <a:r>
              <a:rPr lang="en-US" dirty="0" smtClean="0">
                <a:solidFill>
                  <a:srgbClr val="0B49CB"/>
                </a:solidFill>
                <a:latin typeface="Abadi"/>
              </a:rPr>
              <a:t>Outcome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055761" y="2683886"/>
            <a:ext cx="9944100" cy="37433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860322" y="1720271"/>
            <a:ext cx="4377722" cy="381158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All models have the same classification accuracy </a:t>
            </a:r>
          </a:p>
          <a:p>
            <a:pPr>
              <a:lnSpc>
                <a:spcPct val="100000"/>
              </a:lnSpc>
              <a:spcBef>
                <a:spcPts val="1400"/>
              </a:spcBef>
            </a:pPr>
            <a:r>
              <a:rPr lang="en-US" sz="2200" dirty="0" smtClean="0">
                <a:solidFill>
                  <a:schemeClr val="accent3">
                    <a:lumMod val="25000"/>
                  </a:schemeClr>
                </a:solidFill>
                <a:latin typeface="Abadi" panose="020B0604020104020204" pitchFamily="34" charset="0"/>
              </a:rPr>
              <a:t>Score of</a:t>
            </a:r>
            <a:r>
              <a:rPr lang="en-US" sz="2200" dirty="0" smtClean="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0.8333333333333334</a:t>
            </a:r>
            <a:endParaRPr lang="en-US" sz="22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5238044" y="1720271"/>
            <a:ext cx="6047567" cy="401105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1650842"/>
            <a:ext cx="10687961"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Confusion matrixes are </a:t>
            </a:r>
            <a:r>
              <a:rPr lang="en-US" sz="2200" dirty="0">
                <a:solidFill>
                  <a:schemeClr val="accent3">
                    <a:lumMod val="25000"/>
                  </a:schemeClr>
                </a:solidFill>
                <a:latin typeface="Abadi" panose="020B0604020104020204" pitchFamily="34" charset="0"/>
              </a:rPr>
              <a:t>identical for all </a:t>
            </a:r>
            <a:r>
              <a:rPr lang="en-US" sz="2200" dirty="0" smtClean="0">
                <a:solidFill>
                  <a:schemeClr val="accent3">
                    <a:lumMod val="25000"/>
                  </a:schemeClr>
                </a:solidFill>
                <a:latin typeface="Abadi" panose="020B0604020104020204" pitchFamily="34" charset="0"/>
              </a:rPr>
              <a:t>4 </a:t>
            </a:r>
            <a:r>
              <a:rPr lang="en-US" sz="2200" dirty="0">
                <a:solidFill>
                  <a:schemeClr val="accent3">
                    <a:lumMod val="25000"/>
                  </a:schemeClr>
                </a:solidFill>
                <a:latin typeface="Abadi" panose="020B0604020104020204" pitchFamily="34" charset="0"/>
              </a:rPr>
              <a:t>evaluated methods </a:t>
            </a:r>
            <a:r>
              <a:rPr lang="en-US" sz="2200" dirty="0" smtClean="0">
                <a:solidFill>
                  <a:schemeClr val="accent3">
                    <a:lumMod val="25000"/>
                  </a:schemeClr>
                </a:solidFill>
                <a:latin typeface="Abadi" panose="020B0604020104020204" pitchFamily="34" charset="0"/>
              </a:rPr>
              <a:t>since they perform </a:t>
            </a:r>
            <a:r>
              <a:rPr lang="en-US" sz="2200" dirty="0">
                <a:solidFill>
                  <a:schemeClr val="accent3">
                    <a:lumMod val="25000"/>
                  </a:schemeClr>
                </a:solidFill>
                <a:latin typeface="Abadi" panose="020B0604020104020204" pitchFamily="34" charset="0"/>
              </a:rPr>
              <a:t>similarly, with same </a:t>
            </a:r>
            <a:r>
              <a:rPr lang="en-US" sz="2200" dirty="0" smtClean="0">
                <a:solidFill>
                  <a:schemeClr val="accent3">
                    <a:lumMod val="25000"/>
                  </a:schemeClr>
                </a:solidFill>
                <a:latin typeface="Abadi" panose="020B0604020104020204" pitchFamily="34" charset="0"/>
              </a:rPr>
              <a:t>accuracy</a:t>
            </a:r>
          </a:p>
          <a:p>
            <a:pPr>
              <a:lnSpc>
                <a:spcPct val="100000"/>
              </a:lnSpc>
              <a:spcBef>
                <a:spcPts val="1400"/>
              </a:spcBef>
            </a:pPr>
            <a:r>
              <a:rPr lang="en-US" sz="2400" dirty="0" smtClean="0"/>
              <a:t>It was observed they can </a:t>
            </a:r>
            <a:r>
              <a:rPr lang="en-US" sz="2400" dirty="0"/>
              <a:t>distinguish between the different </a:t>
            </a:r>
            <a:r>
              <a:rPr lang="en-US" sz="2400" dirty="0" smtClean="0"/>
              <a:t>classes</a:t>
            </a:r>
          </a:p>
          <a:p>
            <a:pPr>
              <a:lnSpc>
                <a:spcPct val="100000"/>
              </a:lnSpc>
              <a:spcBef>
                <a:spcPts val="1400"/>
              </a:spcBef>
            </a:pPr>
            <a:r>
              <a:rPr lang="en-US" sz="2400" dirty="0"/>
              <a:t>T</a:t>
            </a:r>
            <a:r>
              <a:rPr lang="en-US" sz="2400" dirty="0" smtClean="0"/>
              <a:t>he </a:t>
            </a:r>
            <a:r>
              <a:rPr lang="en-US" sz="2400" dirty="0"/>
              <a:t>major problem </a:t>
            </a:r>
            <a:r>
              <a:rPr lang="en-US" sz="2400" dirty="0" smtClean="0"/>
              <a:t>is related to </a:t>
            </a:r>
            <a:r>
              <a:rPr lang="en-US" sz="2400" dirty="0"/>
              <a:t>false </a:t>
            </a:r>
            <a:r>
              <a:rPr lang="en-US" sz="2400" dirty="0" smtClean="0"/>
              <a:t>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17761" y="3629871"/>
            <a:ext cx="2492478" cy="1829585"/>
          </a:xfrm>
          <a:prstGeom prst="rect">
            <a:avLst/>
          </a:prstGeom>
        </p:spPr>
      </p:pic>
      <p:sp>
        <p:nvSpPr>
          <p:cNvPr id="3" name="TextBox 2"/>
          <p:cNvSpPr txBox="1"/>
          <p:nvPr/>
        </p:nvSpPr>
        <p:spPr>
          <a:xfrm>
            <a:off x="717762" y="5516772"/>
            <a:ext cx="2492478" cy="307777"/>
          </a:xfrm>
          <a:prstGeom prst="rect">
            <a:avLst/>
          </a:prstGeom>
          <a:noFill/>
        </p:spPr>
        <p:txBody>
          <a:bodyPr wrap="square" rtlCol="0">
            <a:spAutoFit/>
          </a:bodyPr>
          <a:lstStyle/>
          <a:p>
            <a:pPr algn="ctr"/>
            <a:r>
              <a:rPr lang="pt-BR" sz="1400" i="1" dirty="0" smtClean="0"/>
              <a:t>Logistic Regression</a:t>
            </a:r>
            <a:endParaRPr lang="es-PY" sz="1400" i="1" dirty="0"/>
          </a:p>
        </p:txBody>
      </p:sp>
      <p:pic>
        <p:nvPicPr>
          <p:cNvPr id="14" name="Picture 13"/>
          <p:cNvPicPr>
            <a:picLocks noChangeAspect="1"/>
          </p:cNvPicPr>
          <p:nvPr/>
        </p:nvPicPr>
        <p:blipFill>
          <a:blip r:embed="rId3"/>
          <a:stretch>
            <a:fillRect/>
          </a:stretch>
        </p:blipFill>
        <p:spPr>
          <a:xfrm>
            <a:off x="3365108" y="3629871"/>
            <a:ext cx="2492478" cy="1829585"/>
          </a:xfrm>
          <a:prstGeom prst="rect">
            <a:avLst/>
          </a:prstGeom>
        </p:spPr>
      </p:pic>
      <p:sp>
        <p:nvSpPr>
          <p:cNvPr id="15" name="TextBox 14"/>
          <p:cNvSpPr txBox="1"/>
          <p:nvPr/>
        </p:nvSpPr>
        <p:spPr>
          <a:xfrm>
            <a:off x="3365109" y="5516772"/>
            <a:ext cx="2492478" cy="307777"/>
          </a:xfrm>
          <a:prstGeom prst="rect">
            <a:avLst/>
          </a:prstGeom>
          <a:noFill/>
        </p:spPr>
        <p:txBody>
          <a:bodyPr wrap="square" rtlCol="0">
            <a:spAutoFit/>
          </a:bodyPr>
          <a:lstStyle/>
          <a:p>
            <a:pPr algn="ctr"/>
            <a:r>
              <a:rPr lang="pt-BR" sz="1400" i="1" dirty="0" smtClean="0"/>
              <a:t>SVM</a:t>
            </a:r>
            <a:endParaRPr lang="es-PY" sz="1400" i="1" dirty="0"/>
          </a:p>
        </p:txBody>
      </p:sp>
      <p:pic>
        <p:nvPicPr>
          <p:cNvPr id="16" name="Picture 15"/>
          <p:cNvPicPr>
            <a:picLocks noChangeAspect="1"/>
          </p:cNvPicPr>
          <p:nvPr/>
        </p:nvPicPr>
        <p:blipFill>
          <a:blip r:embed="rId3"/>
          <a:stretch>
            <a:fillRect/>
          </a:stretch>
        </p:blipFill>
        <p:spPr>
          <a:xfrm>
            <a:off x="6012455" y="3629871"/>
            <a:ext cx="2492478" cy="1829585"/>
          </a:xfrm>
          <a:prstGeom prst="rect">
            <a:avLst/>
          </a:prstGeom>
        </p:spPr>
      </p:pic>
      <p:sp>
        <p:nvSpPr>
          <p:cNvPr id="17" name="TextBox 16"/>
          <p:cNvSpPr txBox="1"/>
          <p:nvPr/>
        </p:nvSpPr>
        <p:spPr>
          <a:xfrm>
            <a:off x="6012455" y="5516772"/>
            <a:ext cx="2492477" cy="307777"/>
          </a:xfrm>
          <a:prstGeom prst="rect">
            <a:avLst/>
          </a:prstGeom>
          <a:noFill/>
        </p:spPr>
        <p:txBody>
          <a:bodyPr wrap="square" rtlCol="0">
            <a:spAutoFit/>
          </a:bodyPr>
          <a:lstStyle/>
          <a:p>
            <a:pPr algn="ctr"/>
            <a:r>
              <a:rPr lang="pt-BR" sz="1400" i="1" dirty="0" smtClean="0"/>
              <a:t>Classification Tree</a:t>
            </a:r>
            <a:endParaRPr lang="es-PY" sz="1400" i="1" dirty="0"/>
          </a:p>
        </p:txBody>
      </p:sp>
      <p:pic>
        <p:nvPicPr>
          <p:cNvPr id="18" name="Picture 17"/>
          <p:cNvPicPr>
            <a:picLocks noChangeAspect="1"/>
          </p:cNvPicPr>
          <p:nvPr/>
        </p:nvPicPr>
        <p:blipFill>
          <a:blip r:embed="rId3"/>
          <a:stretch>
            <a:fillRect/>
          </a:stretch>
        </p:blipFill>
        <p:spPr>
          <a:xfrm>
            <a:off x="8659802" y="3629871"/>
            <a:ext cx="2492478" cy="1829585"/>
          </a:xfrm>
          <a:prstGeom prst="rect">
            <a:avLst/>
          </a:prstGeom>
        </p:spPr>
      </p:pic>
      <p:sp>
        <p:nvSpPr>
          <p:cNvPr id="19" name="TextBox 18"/>
          <p:cNvSpPr txBox="1"/>
          <p:nvPr/>
        </p:nvSpPr>
        <p:spPr>
          <a:xfrm>
            <a:off x="8714772" y="5516772"/>
            <a:ext cx="2437507" cy="307777"/>
          </a:xfrm>
          <a:prstGeom prst="rect">
            <a:avLst/>
          </a:prstGeom>
          <a:noFill/>
        </p:spPr>
        <p:txBody>
          <a:bodyPr wrap="square" rtlCol="0">
            <a:spAutoFit/>
          </a:bodyPr>
          <a:lstStyle/>
          <a:p>
            <a:pPr algn="ctr"/>
            <a:r>
              <a:rPr lang="pt-BR" sz="1400" i="1" dirty="0" smtClean="0"/>
              <a:t>KNN</a:t>
            </a:r>
            <a:endParaRPr lang="es-PY" sz="1400" i="1" dirty="0"/>
          </a:p>
        </p:txBody>
      </p:sp>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438509"/>
            <a:ext cx="10515600" cy="4725223"/>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Falcon 9 obtained a success landing rate of 66.67%</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ES-L1, GEO, HEO and SSO </a:t>
            </a:r>
            <a:r>
              <a:rPr lang="en-US" sz="2000" dirty="0" smtClean="0">
                <a:solidFill>
                  <a:schemeClr val="accent3">
                    <a:lumMod val="25000"/>
                  </a:schemeClr>
                </a:solidFill>
                <a:latin typeface="Abadi" panose="020B0604020104020204" pitchFamily="34" charset="0"/>
              </a:rPr>
              <a:t>orbits present </a:t>
            </a:r>
            <a:r>
              <a:rPr lang="en-US" sz="2000" dirty="0">
                <a:solidFill>
                  <a:schemeClr val="accent3">
                    <a:lumMod val="25000"/>
                  </a:schemeClr>
                </a:solidFill>
                <a:latin typeface="Abadi" panose="020B0604020104020204" pitchFamily="34" charset="0"/>
              </a:rPr>
              <a:t>the highest success </a:t>
            </a:r>
            <a:r>
              <a:rPr lang="en-US" sz="2000" dirty="0" smtClean="0">
                <a:solidFill>
                  <a:schemeClr val="accent3">
                    <a:lumMod val="25000"/>
                  </a:schemeClr>
                </a:solidFill>
                <a:latin typeface="Abadi" panose="020B0604020104020204" pitchFamily="34" charset="0"/>
              </a:rPr>
              <a:t>rate</a:t>
            </a:r>
          </a:p>
          <a:p>
            <a:pPr>
              <a:lnSpc>
                <a:spcPct val="100000"/>
              </a:lnSpc>
              <a:spcBef>
                <a:spcPts val="1400"/>
              </a:spcBef>
            </a:pPr>
            <a:r>
              <a:rPr lang="en-US" sz="2000" dirty="0">
                <a:solidFill>
                  <a:schemeClr val="accent3">
                    <a:lumMod val="25000"/>
                  </a:schemeClr>
                </a:solidFill>
                <a:latin typeface="Abadi" panose="020B0604020104020204" pitchFamily="34" charset="0"/>
              </a:rPr>
              <a:t>Drop ship ASDS is the booster with highest number of successful landing outcomes: </a:t>
            </a:r>
            <a:r>
              <a:rPr lang="en-US" sz="2000" b="1" dirty="0" smtClean="0">
                <a:solidFill>
                  <a:schemeClr val="accent3">
                    <a:lumMod val="25000"/>
                  </a:schemeClr>
                </a:solidFill>
                <a:latin typeface="Abadi" panose="020B0604020104020204" pitchFamily="34" charset="0"/>
              </a:rPr>
              <a:t>41</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rPr>
              <a:t>Launch sites should be close to the coast as well as Equator line as much as possible</a:t>
            </a:r>
          </a:p>
          <a:p>
            <a:pPr>
              <a:lnSpc>
                <a:spcPct val="100000"/>
              </a:lnSpc>
              <a:spcBef>
                <a:spcPts val="1400"/>
              </a:spcBef>
            </a:pPr>
            <a:r>
              <a:rPr lang="en-US" sz="2000" dirty="0">
                <a:solidFill>
                  <a:schemeClr val="accent3">
                    <a:lumMod val="25000"/>
                  </a:schemeClr>
                </a:solidFill>
                <a:latin typeface="Abadi"/>
              </a:rPr>
              <a:t>Payload mass is an important factor to determine the success of a launch, the range with highest success rate is between 3000 and 4000 kg</a:t>
            </a:r>
          </a:p>
          <a:p>
            <a:pPr>
              <a:lnSpc>
                <a:spcPct val="100000"/>
              </a:lnSpc>
              <a:spcBef>
                <a:spcPts val="1400"/>
              </a:spcBef>
            </a:pPr>
            <a:r>
              <a:rPr lang="en-US" sz="2000" dirty="0">
                <a:solidFill>
                  <a:schemeClr val="accent3">
                    <a:lumMod val="25000"/>
                  </a:schemeClr>
                </a:solidFill>
                <a:latin typeface="Abadi" panose="020B0604020104020204" pitchFamily="34" charset="0"/>
              </a:rPr>
              <a:t>CCAFS SLC-40 is the site with highest success </a:t>
            </a:r>
            <a:r>
              <a:rPr lang="en-US" sz="2000" dirty="0" smtClean="0">
                <a:solidFill>
                  <a:schemeClr val="accent3">
                    <a:lumMod val="25000"/>
                  </a:schemeClr>
                </a:solidFill>
                <a:latin typeface="Abadi" panose="020B0604020104020204" pitchFamily="34" charset="0"/>
              </a:rPr>
              <a:t>ratio (57.1%), although </a:t>
            </a:r>
            <a:r>
              <a:rPr lang="en-US" sz="2000" dirty="0">
                <a:solidFill>
                  <a:schemeClr val="accent3">
                    <a:lumMod val="25000"/>
                  </a:schemeClr>
                </a:solidFill>
                <a:latin typeface="Abadi" panose="020B0604020104020204" pitchFamily="34" charset="0"/>
              </a:rPr>
              <a:t>KSC LC-39A </a:t>
            </a:r>
            <a:r>
              <a:rPr lang="en-US" sz="2000" dirty="0" smtClean="0">
                <a:solidFill>
                  <a:schemeClr val="accent3">
                    <a:lumMod val="25000"/>
                  </a:schemeClr>
                </a:solidFill>
                <a:latin typeface="Abadi" panose="020B0604020104020204" pitchFamily="34" charset="0"/>
              </a:rPr>
              <a:t>has the </a:t>
            </a:r>
            <a:r>
              <a:rPr lang="en-US" sz="2000" dirty="0">
                <a:solidFill>
                  <a:schemeClr val="accent3">
                    <a:lumMod val="25000"/>
                  </a:schemeClr>
                </a:solidFill>
                <a:latin typeface="Abadi" panose="020B0604020104020204" pitchFamily="34" charset="0"/>
              </a:rPr>
              <a:t>largest number of successful </a:t>
            </a:r>
            <a:r>
              <a:rPr lang="en-US" sz="2000" dirty="0" smtClean="0">
                <a:solidFill>
                  <a:schemeClr val="accent3">
                    <a:lumMod val="25000"/>
                  </a:schemeClr>
                </a:solidFill>
                <a:latin typeface="Abadi" panose="020B0604020104020204" pitchFamily="34" charset="0"/>
              </a:rPr>
              <a:t>launches</a:t>
            </a:r>
            <a:r>
              <a:rPr lang="en-US" sz="2000" dirty="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(41.7%)</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smtClean="0">
                <a:solidFill>
                  <a:schemeClr val="accent3">
                    <a:lumMod val="25000"/>
                  </a:schemeClr>
                </a:solidFill>
                <a:latin typeface="Abadi" panose="020B0604020104020204" pitchFamily="34" charset="0"/>
              </a:rPr>
              <a:t>The 4 evaluated ML prediction methods perform </a:t>
            </a:r>
            <a:r>
              <a:rPr lang="en-US" sz="2000" dirty="0">
                <a:solidFill>
                  <a:schemeClr val="accent3">
                    <a:lumMod val="25000"/>
                  </a:schemeClr>
                </a:solidFill>
                <a:latin typeface="Abadi" panose="020B0604020104020204" pitchFamily="34" charset="0"/>
              </a:rPr>
              <a:t>similarly, with same accuracy </a:t>
            </a:r>
            <a:r>
              <a:rPr lang="en-US" sz="2000" dirty="0" smtClean="0">
                <a:solidFill>
                  <a:schemeClr val="accent3">
                    <a:lumMod val="25000"/>
                  </a:schemeClr>
                </a:solidFill>
                <a:latin typeface="Abadi" panose="020B0604020104020204" pitchFamily="34" charset="0"/>
              </a:rPr>
              <a:t>score of 0.8333333333333334</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major problem </a:t>
            </a:r>
            <a:r>
              <a:rPr lang="en-US" sz="2000" dirty="0" smtClean="0">
                <a:solidFill>
                  <a:schemeClr val="accent3">
                    <a:lumMod val="25000"/>
                  </a:schemeClr>
                </a:solidFill>
                <a:latin typeface="Abadi" panose="020B0604020104020204" pitchFamily="34" charset="0"/>
              </a:rPr>
              <a:t>for all the ML methods is </a:t>
            </a:r>
            <a:r>
              <a:rPr lang="en-US" sz="2000" dirty="0">
                <a:solidFill>
                  <a:schemeClr val="accent3">
                    <a:lumMod val="25000"/>
                  </a:schemeClr>
                </a:solidFill>
                <a:latin typeface="Abadi" panose="020B0604020104020204" pitchFamily="34" charset="0"/>
              </a:rPr>
              <a:t>related to false positives</a:t>
            </a:r>
          </a:p>
          <a:p>
            <a:pPr marL="0" indent="0">
              <a:lnSpc>
                <a:spcPct val="100000"/>
              </a:lnSpc>
              <a:spcBef>
                <a:spcPts val="1400"/>
              </a:spcBef>
              <a:buNone/>
            </a:pPr>
            <a:endParaRPr lang="en-US" sz="2000" dirty="0">
              <a:solidFill>
                <a:schemeClr val="accent3">
                  <a:lumMod val="25000"/>
                </a:schemeClr>
              </a:solidFill>
              <a:latin typeface="Abadi"/>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a:t>
            </a:r>
            <a:r>
              <a:rPr lang="en-US" sz="8800" dirty="0" smtClean="0">
                <a:solidFill>
                  <a:schemeClr val="accent3">
                    <a:lumMod val="25000"/>
                  </a:schemeClr>
                </a:solidFill>
                <a:latin typeface="Abadi"/>
              </a:rPr>
              <a:t>methodology</a:t>
            </a:r>
            <a:endParaRPr lang="en-US" sz="8800" dirty="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a:t>
            </a:r>
            <a:r>
              <a:rPr lang="en-US" sz="8800" dirty="0" smtClean="0">
                <a:solidFill>
                  <a:schemeClr val="accent3">
                    <a:lumMod val="25000"/>
                  </a:schemeClr>
                </a:solidFill>
                <a:latin typeface="Abadi"/>
              </a:rPr>
              <a:t>wrangling</a:t>
            </a:r>
            <a:endParaRPr lang="en-US" sz="8800" dirty="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Datasets </a:t>
            </a:r>
            <a:r>
              <a:rPr lang="en-US" sz="2200" dirty="0">
                <a:solidFill>
                  <a:schemeClr val="accent3">
                    <a:lumMod val="25000"/>
                  </a:schemeClr>
                </a:solidFill>
                <a:latin typeface="Abadi" panose="020B0604020104020204" pitchFamily="34" charset="0"/>
              </a:rPr>
              <a:t>were collected </a:t>
            </a:r>
            <a:r>
              <a:rPr lang="en-US" sz="2200" dirty="0" smtClean="0">
                <a:solidFill>
                  <a:schemeClr val="accent3">
                    <a:lumMod val="25000"/>
                  </a:schemeClr>
                </a:solidFill>
                <a:latin typeface="Abadi" panose="020B0604020104020204" pitchFamily="34" charset="0"/>
              </a:rPr>
              <a:t>using:</a:t>
            </a: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SpaceX </a:t>
            </a:r>
            <a:r>
              <a:rPr lang="en-US" sz="1800" b="1" dirty="0">
                <a:solidFill>
                  <a:schemeClr val="accent3">
                    <a:lumMod val="25000"/>
                  </a:schemeClr>
                </a:solidFill>
                <a:latin typeface="Abadi" panose="020B0604020104020204" pitchFamily="34" charset="0"/>
              </a:rPr>
              <a:t>REST API </a:t>
            </a:r>
            <a:r>
              <a:rPr lang="en-US" sz="1800" dirty="0" smtClean="0">
                <a:solidFill>
                  <a:schemeClr val="accent3">
                    <a:lumMod val="25000"/>
                  </a:schemeClr>
                </a:solidFill>
                <a:latin typeface="Abadi" panose="020B0604020104020204" pitchFamily="34" charset="0"/>
              </a:rPr>
              <a:t>via </a:t>
            </a:r>
            <a:r>
              <a:rPr lang="en-US" sz="1800" b="1" dirty="0" smtClean="0">
                <a:solidFill>
                  <a:schemeClr val="accent3">
                    <a:lumMod val="25000"/>
                  </a:schemeClr>
                </a:solidFill>
                <a:latin typeface="Abadi" panose="020B0604020104020204" pitchFamily="34" charset="0"/>
              </a:rPr>
              <a:t>Python’s </a:t>
            </a:r>
            <a:r>
              <a:rPr lang="en-US" sz="1800" b="1" dirty="0">
                <a:solidFill>
                  <a:schemeClr val="accent3">
                    <a:lumMod val="25000"/>
                  </a:schemeClr>
                </a:solidFill>
                <a:latin typeface="Abadi" panose="020B0604020104020204" pitchFamily="34" charset="0"/>
              </a:rPr>
              <a:t>requests </a:t>
            </a:r>
            <a:r>
              <a:rPr lang="en-US" sz="1800" b="1" dirty="0" smtClean="0">
                <a:solidFill>
                  <a:schemeClr val="accent3">
                    <a:lumMod val="25000"/>
                  </a:schemeClr>
                </a:solidFill>
                <a:latin typeface="Abadi" panose="020B0604020104020204" pitchFamily="34" charset="0"/>
              </a:rPr>
              <a:t>library</a:t>
            </a:r>
            <a:r>
              <a:rPr lang="en-US" sz="1800" dirty="0">
                <a:solidFill>
                  <a:schemeClr val="accent3">
                    <a:lumMod val="25000"/>
                  </a:schemeClr>
                </a:solidFill>
                <a:latin typeface="Abadi" panose="020B0604020104020204" pitchFamily="34" charset="0"/>
              </a:rPr>
              <a:t>, using </a:t>
            </a:r>
            <a:r>
              <a:rPr lang="en-US" sz="1800" dirty="0" smtClean="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endpoint </a:t>
            </a:r>
            <a:r>
              <a:rPr lang="en-US" sz="1800" b="1" dirty="0">
                <a:solidFill>
                  <a:schemeClr val="accent3">
                    <a:lumMod val="25000"/>
                  </a:schemeClr>
                </a:solidFill>
                <a:latin typeface="Abadi" panose="020B0604020104020204" pitchFamily="34" charset="0"/>
              </a:rPr>
              <a:t>api.spacexdata.com/v4/launches/past</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 this API gives the information </a:t>
            </a:r>
            <a:r>
              <a:rPr lang="en-US" sz="1800" dirty="0">
                <a:solidFill>
                  <a:schemeClr val="accent3">
                    <a:lumMod val="25000"/>
                  </a:schemeClr>
                </a:solidFill>
                <a:latin typeface="Abadi" panose="020B0604020104020204" pitchFamily="34" charset="0"/>
              </a:rPr>
              <a:t>about the rocket used, payload delivered, launch specifications, landing </a:t>
            </a:r>
            <a:r>
              <a:rPr lang="en-US" sz="1800" dirty="0" smtClean="0">
                <a:solidFill>
                  <a:schemeClr val="accent3">
                    <a:lumMod val="25000"/>
                  </a:schemeClr>
                </a:solidFill>
                <a:latin typeface="Abadi" panose="020B0604020104020204" pitchFamily="34" charset="0"/>
              </a:rPr>
              <a:t>specifications </a:t>
            </a:r>
            <a:r>
              <a:rPr lang="en-US" sz="1800" dirty="0">
                <a:solidFill>
                  <a:schemeClr val="accent3">
                    <a:lumMod val="25000"/>
                  </a:schemeClr>
                </a:solidFill>
                <a:latin typeface="Abadi" panose="020B0604020104020204" pitchFamily="34" charset="0"/>
              </a:rPr>
              <a:t>and landing </a:t>
            </a:r>
            <a:r>
              <a:rPr lang="en-US" sz="1800" dirty="0" smtClean="0">
                <a:solidFill>
                  <a:schemeClr val="accent3">
                    <a:lumMod val="25000"/>
                  </a:schemeClr>
                </a:solidFill>
                <a:latin typeface="Abadi" panose="020B0604020104020204" pitchFamily="34" charset="0"/>
              </a:rPr>
              <a:t>outcome</a:t>
            </a:r>
          </a:p>
          <a:p>
            <a:pPr lvl="1">
              <a:lnSpc>
                <a:spcPct val="100000"/>
              </a:lnSpc>
              <a:spcBef>
                <a:spcPts val="1400"/>
              </a:spcBef>
            </a:pPr>
            <a:r>
              <a:rPr lang="en-US" sz="1800" b="1" dirty="0" smtClean="0">
                <a:solidFill>
                  <a:schemeClr val="accent3">
                    <a:lumMod val="25000"/>
                  </a:schemeClr>
                </a:solidFill>
                <a:latin typeface="Abadi" panose="020B0604020104020204" pitchFamily="34" charset="0"/>
              </a:rPr>
              <a:t>Web </a:t>
            </a:r>
            <a:r>
              <a:rPr lang="en-US" sz="1800" b="1" dirty="0">
                <a:solidFill>
                  <a:schemeClr val="accent3">
                    <a:lumMod val="25000"/>
                  </a:schemeClr>
                </a:solidFill>
                <a:latin typeface="Abadi" panose="020B0604020104020204" pitchFamily="34" charset="0"/>
              </a:rPr>
              <a:t>scrapping </a:t>
            </a:r>
            <a:r>
              <a:rPr lang="en-US" sz="1800" dirty="0" smtClean="0">
                <a:solidFill>
                  <a:schemeClr val="accent3">
                    <a:lumMod val="25000"/>
                  </a:schemeClr>
                </a:solidFill>
                <a:latin typeface="Abadi" panose="020B0604020104020204" pitchFamily="34" charset="0"/>
              </a:rPr>
              <a:t>using </a:t>
            </a:r>
            <a:r>
              <a:rPr lang="en-US" sz="1800" b="1" dirty="0" smtClean="0">
                <a:solidFill>
                  <a:schemeClr val="accent3">
                    <a:lumMod val="25000"/>
                  </a:schemeClr>
                </a:solidFill>
                <a:latin typeface="Abadi" panose="020B0604020104020204" pitchFamily="34" charset="0"/>
              </a:rPr>
              <a:t>Python </a:t>
            </a:r>
            <a:r>
              <a:rPr lang="en-US" sz="1800" b="1" dirty="0" err="1">
                <a:solidFill>
                  <a:schemeClr val="accent3">
                    <a:lumMod val="25000"/>
                  </a:schemeClr>
                </a:solidFill>
                <a:latin typeface="Abadi" panose="020B0604020104020204" pitchFamily="34" charset="0"/>
              </a:rPr>
              <a:t>BeautifulSoup</a:t>
            </a:r>
            <a:r>
              <a:rPr lang="en-US" sz="1800" b="1"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package to </a:t>
            </a:r>
            <a:r>
              <a:rPr lang="en-US" sz="1800" dirty="0" smtClean="0">
                <a:solidFill>
                  <a:schemeClr val="accent3">
                    <a:lumMod val="25000"/>
                  </a:schemeClr>
                </a:solidFill>
                <a:latin typeface="Abadi" panose="020B0604020104020204" pitchFamily="34" charset="0"/>
              </a:rPr>
              <a:t>obtain some </a:t>
            </a:r>
            <a:r>
              <a:rPr lang="en-US" sz="1800" dirty="0">
                <a:solidFill>
                  <a:schemeClr val="accent3">
                    <a:lumMod val="25000"/>
                  </a:schemeClr>
                </a:solidFill>
                <a:latin typeface="Abadi" panose="020B0604020104020204" pitchFamily="34" charset="0"/>
              </a:rPr>
              <a:t>HTML tables </a:t>
            </a:r>
            <a:r>
              <a:rPr lang="en-US" sz="1800" dirty="0" smtClean="0">
                <a:solidFill>
                  <a:schemeClr val="accent3">
                    <a:lumMod val="25000"/>
                  </a:schemeClr>
                </a:solidFill>
                <a:latin typeface="Abadi" panose="020B0604020104020204" pitchFamily="34" charset="0"/>
              </a:rPr>
              <a:t>from following Wikipedia website: </a:t>
            </a:r>
            <a:r>
              <a:rPr lang="en-US" sz="1800" dirty="0" smtClean="0">
                <a:solidFill>
                  <a:schemeClr val="accent3">
                    <a:lumMod val="25000"/>
                  </a:schemeClr>
                </a:solidFill>
                <a:latin typeface="Abadi" panose="020B0604020104020204" pitchFamily="34" charset="0"/>
                <a:hlinkClick r:id="rId3"/>
              </a:rPr>
              <a:t>https</a:t>
            </a:r>
            <a:r>
              <a:rPr lang="en-US" sz="1800" dirty="0">
                <a:solidFill>
                  <a:schemeClr val="accent3">
                    <a:lumMod val="25000"/>
                  </a:schemeClr>
                </a:solidFill>
                <a:latin typeface="Abadi" panose="020B0604020104020204" pitchFamily="34" charset="0"/>
                <a:hlinkClick r:id="rId3"/>
              </a:rPr>
              <a:t>://</a:t>
            </a:r>
            <a:r>
              <a:rPr lang="en-US" sz="1800" dirty="0" smtClean="0">
                <a:solidFill>
                  <a:schemeClr val="accent3">
                    <a:lumMod val="25000"/>
                  </a:schemeClr>
                </a:solidFill>
                <a:latin typeface="Abadi" panose="020B0604020104020204" pitchFamily="34" charset="0"/>
                <a:hlinkClick r:id="rId3"/>
              </a:rPr>
              <a:t>en.wikipedia.org/w/index.php?title=List_of_Falcon_9_and_Falcon_Heavy_launches&amp;oldid=1027686922</a:t>
            </a:r>
            <a:r>
              <a:rPr lang="en-US" sz="1800" dirty="0" smtClean="0">
                <a:solidFill>
                  <a:schemeClr val="accent3">
                    <a:lumMod val="25000"/>
                  </a:schemeClr>
                </a:solidFill>
                <a:latin typeface="Abadi" panose="020B0604020104020204" pitchFamily="34" charset="0"/>
              </a:rPr>
              <a:t>. This site contains valuable Falcon </a:t>
            </a:r>
            <a:r>
              <a:rPr lang="en-US" sz="1800" dirty="0">
                <a:solidFill>
                  <a:schemeClr val="accent3">
                    <a:lumMod val="25000"/>
                  </a:schemeClr>
                </a:solidFill>
                <a:latin typeface="Abadi" panose="020B0604020104020204" pitchFamily="34" charset="0"/>
              </a:rPr>
              <a:t>9 launch </a:t>
            </a:r>
            <a:r>
              <a:rPr lang="en-US" sz="1800" dirty="0" smtClean="0">
                <a:solidFill>
                  <a:schemeClr val="accent3">
                    <a:lumMod val="25000"/>
                  </a:schemeClr>
                </a:solidFill>
                <a:latin typeface="Abadi" panose="020B0604020104020204" pitchFamily="34" charset="0"/>
              </a:rPr>
              <a:t>records.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467556"/>
            <a:ext cx="5461000" cy="495965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SpaceX </a:t>
            </a:r>
            <a:r>
              <a:rPr lang="en-US" sz="2200" dirty="0" smtClean="0">
                <a:solidFill>
                  <a:schemeClr val="accent3">
                    <a:lumMod val="25000"/>
                  </a:schemeClr>
                </a:solidFill>
                <a:latin typeface="Abadi" panose="020B0604020104020204" pitchFamily="34" charset="0"/>
                <a:hlinkClick r:id="rId3"/>
              </a:rPr>
              <a:t>API calls notebook link</a:t>
            </a:r>
            <a:r>
              <a:rPr lang="en-US" sz="2200" dirty="0" smtClean="0">
                <a:solidFill>
                  <a:schemeClr val="accent3">
                    <a:lumMod val="25000"/>
                  </a:schemeClr>
                </a:solidFill>
                <a:latin typeface="Abadi" panose="020B0604020104020204" pitchFamily="34" charset="0"/>
              </a:rPr>
              <a:t> </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4"/>
              </a:rPr>
              <a:t>Dataset generated including only Falcon 9 launches data link</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p:cNvSpPr/>
          <p:nvPr/>
        </p:nvSpPr>
        <p:spPr>
          <a:xfrm>
            <a:off x="6027811" y="1580441"/>
            <a:ext cx="2449439" cy="59831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Import useful libraries, including requests</a:t>
            </a:r>
            <a:endParaRPr lang="es-PY" sz="1600" dirty="0"/>
          </a:p>
        </p:txBody>
      </p:sp>
      <p:sp>
        <p:nvSpPr>
          <p:cNvPr id="7" name="Rounded Rectangle 6"/>
          <p:cNvSpPr/>
          <p:nvPr/>
        </p:nvSpPr>
        <p:spPr>
          <a:xfrm>
            <a:off x="8714772" y="1580441"/>
            <a:ext cx="2449439" cy="59831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Request data from SpaceX API endpoint</a:t>
            </a:r>
            <a:endParaRPr lang="es-PY" sz="1600" dirty="0"/>
          </a:p>
        </p:txBody>
      </p:sp>
      <p:sp>
        <p:nvSpPr>
          <p:cNvPr id="9" name="Rounded Rectangle 8"/>
          <p:cNvSpPr/>
          <p:nvPr/>
        </p:nvSpPr>
        <p:spPr>
          <a:xfrm>
            <a:off x="8714772" y="2368727"/>
            <a:ext cx="2449439" cy="106212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Request and parse SpaceX data to json format via GET request from API response</a:t>
            </a:r>
            <a:endParaRPr lang="es-PY" sz="1600" dirty="0"/>
          </a:p>
        </p:txBody>
      </p:sp>
      <p:sp>
        <p:nvSpPr>
          <p:cNvPr id="11" name="Rounded Rectangle 10"/>
          <p:cNvSpPr/>
          <p:nvPr/>
        </p:nvSpPr>
        <p:spPr>
          <a:xfrm>
            <a:off x="6027809" y="2622748"/>
            <a:ext cx="2449439" cy="5502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Save result into dataframe “data”</a:t>
            </a:r>
            <a:endParaRPr lang="es-PY" sz="1600" dirty="0"/>
          </a:p>
        </p:txBody>
      </p:sp>
      <p:sp>
        <p:nvSpPr>
          <p:cNvPr id="12" name="Rounded Rectangle 11"/>
          <p:cNvSpPr/>
          <p:nvPr/>
        </p:nvSpPr>
        <p:spPr>
          <a:xfrm>
            <a:off x="6027808" y="3616945"/>
            <a:ext cx="2449439" cy="7798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Get subset data from “data” using lauch IDs and store in lists</a:t>
            </a:r>
            <a:endParaRPr lang="es-PY" sz="1600" dirty="0"/>
          </a:p>
        </p:txBody>
      </p:sp>
      <p:sp>
        <p:nvSpPr>
          <p:cNvPr id="13" name="Rounded Rectangle 12"/>
          <p:cNvSpPr/>
          <p:nvPr/>
        </p:nvSpPr>
        <p:spPr>
          <a:xfrm>
            <a:off x="8714772" y="3620825"/>
            <a:ext cx="2449439" cy="77599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Create new dataframe “launch-dict” based on those lists</a:t>
            </a:r>
            <a:endParaRPr lang="es-PY" sz="1600" dirty="0"/>
          </a:p>
        </p:txBody>
      </p:sp>
      <p:sp>
        <p:nvSpPr>
          <p:cNvPr id="14" name="Rounded Rectangle 13"/>
          <p:cNvSpPr/>
          <p:nvPr/>
        </p:nvSpPr>
        <p:spPr>
          <a:xfrm>
            <a:off x="8714772" y="4584204"/>
            <a:ext cx="2449439" cy="77599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Filter </a:t>
            </a:r>
            <a:r>
              <a:rPr lang="pt-BR" sz="1600" dirty="0"/>
              <a:t>“launch-dict” </a:t>
            </a:r>
            <a:r>
              <a:rPr lang="pt-BR" sz="1600" dirty="0" smtClean="0"/>
              <a:t>to include only Falcon 9 lauches</a:t>
            </a:r>
            <a:endParaRPr lang="es-PY" sz="1600" dirty="0"/>
          </a:p>
        </p:txBody>
      </p:sp>
      <p:sp>
        <p:nvSpPr>
          <p:cNvPr id="16" name="Rounded Rectangle 15"/>
          <p:cNvSpPr/>
          <p:nvPr/>
        </p:nvSpPr>
        <p:spPr>
          <a:xfrm>
            <a:off x="6087798" y="4584204"/>
            <a:ext cx="2449439" cy="77599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Data wrangling to deal with missing values</a:t>
            </a:r>
            <a:endParaRPr lang="es-PY" sz="1600" dirty="0"/>
          </a:p>
        </p:txBody>
      </p:sp>
      <p:sp>
        <p:nvSpPr>
          <p:cNvPr id="17" name="Rounded Rectangle 16"/>
          <p:cNvSpPr/>
          <p:nvPr/>
        </p:nvSpPr>
        <p:spPr>
          <a:xfrm>
            <a:off x="6087797" y="5556214"/>
            <a:ext cx="2449439" cy="77599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Export results </a:t>
            </a:r>
            <a:r>
              <a:rPr lang="pt-BR" sz="1600" dirty="0"/>
              <a:t>to file dataset_part_1.csv</a:t>
            </a:r>
            <a:endParaRPr lang="es-PY" sz="1600" dirty="0"/>
          </a:p>
        </p:txBody>
      </p:sp>
      <p:cxnSp>
        <p:nvCxnSpPr>
          <p:cNvPr id="19" name="Straight Arrow Connector 18"/>
          <p:cNvCxnSpPr>
            <a:stCxn id="2" idx="3"/>
            <a:endCxn id="7" idx="1"/>
          </p:cNvCxnSpPr>
          <p:nvPr/>
        </p:nvCxnSpPr>
        <p:spPr>
          <a:xfrm>
            <a:off x="8477250" y="1879597"/>
            <a:ext cx="237522" cy="0"/>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stCxn id="7" idx="2"/>
            <a:endCxn id="9" idx="0"/>
          </p:cNvCxnSpPr>
          <p:nvPr/>
        </p:nvCxnSpPr>
        <p:spPr>
          <a:xfrm>
            <a:off x="9939492" y="2178752"/>
            <a:ext cx="0" cy="18997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1"/>
            <a:endCxn id="11" idx="3"/>
          </p:cNvCxnSpPr>
          <p:nvPr/>
        </p:nvCxnSpPr>
        <p:spPr>
          <a:xfrm flipH="1" flipV="1">
            <a:off x="8477248" y="2897848"/>
            <a:ext cx="237524" cy="194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a:endCxn id="12" idx="0"/>
          </p:cNvCxnSpPr>
          <p:nvPr/>
        </p:nvCxnSpPr>
        <p:spPr>
          <a:xfrm flipH="1">
            <a:off x="7252528" y="3172948"/>
            <a:ext cx="1" cy="44399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3"/>
            <a:endCxn id="13" idx="1"/>
          </p:cNvCxnSpPr>
          <p:nvPr/>
        </p:nvCxnSpPr>
        <p:spPr>
          <a:xfrm>
            <a:off x="8477247" y="4006880"/>
            <a:ext cx="237525" cy="19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4" idx="0"/>
          </p:cNvCxnSpPr>
          <p:nvPr/>
        </p:nvCxnSpPr>
        <p:spPr>
          <a:xfrm>
            <a:off x="9939492" y="4396815"/>
            <a:ext cx="0" cy="18738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1"/>
            <a:endCxn id="16" idx="3"/>
          </p:cNvCxnSpPr>
          <p:nvPr/>
        </p:nvCxnSpPr>
        <p:spPr>
          <a:xfrm flipH="1">
            <a:off x="8537237" y="4972199"/>
            <a:ext cx="177535"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2"/>
            <a:endCxn id="17" idx="0"/>
          </p:cNvCxnSpPr>
          <p:nvPr/>
        </p:nvCxnSpPr>
        <p:spPr>
          <a:xfrm flipH="1">
            <a:off x="7312517" y="5360194"/>
            <a:ext cx="1" cy="19602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Web scraping notebook reference link</a:t>
            </a:r>
            <a:r>
              <a:rPr lang="en-US" sz="2200" dirty="0" smtClean="0">
                <a:solidFill>
                  <a:schemeClr val="accent3">
                    <a:lumMod val="25000"/>
                  </a:schemeClr>
                </a:solidFill>
                <a:latin typeface="Abadi" panose="020B0604020104020204" pitchFamily="34" charset="0"/>
              </a:rPr>
              <a:t> </a:t>
            </a: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ounded Rectangle 6"/>
          <p:cNvSpPr/>
          <p:nvPr/>
        </p:nvSpPr>
        <p:spPr>
          <a:xfrm>
            <a:off x="6027813" y="1919345"/>
            <a:ext cx="2449439" cy="59831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Import useful libraries, </a:t>
            </a:r>
            <a:r>
              <a:rPr lang="pt-BR" sz="1600" dirty="0"/>
              <a:t>including BeautifulSoup</a:t>
            </a:r>
            <a:endParaRPr lang="es-PY" sz="1600" dirty="0"/>
          </a:p>
        </p:txBody>
      </p:sp>
      <p:sp>
        <p:nvSpPr>
          <p:cNvPr id="8" name="Rounded Rectangle 7"/>
          <p:cNvSpPr/>
          <p:nvPr/>
        </p:nvSpPr>
        <p:spPr>
          <a:xfrm>
            <a:off x="8714774" y="1919345"/>
            <a:ext cx="2449439" cy="59831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Request Falcon 9 Wiki page via GET method</a:t>
            </a:r>
            <a:endParaRPr lang="es-PY" sz="1600" dirty="0"/>
          </a:p>
        </p:txBody>
      </p:sp>
      <p:sp>
        <p:nvSpPr>
          <p:cNvPr id="9" name="Rounded Rectangle 8"/>
          <p:cNvSpPr/>
          <p:nvPr/>
        </p:nvSpPr>
        <p:spPr>
          <a:xfrm>
            <a:off x="8714774" y="2816812"/>
            <a:ext cx="2449439" cy="106212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Extract all column/variable from HTML table header</a:t>
            </a:r>
            <a:endParaRPr lang="es-PY" sz="1600" dirty="0"/>
          </a:p>
        </p:txBody>
      </p:sp>
      <p:sp>
        <p:nvSpPr>
          <p:cNvPr id="10" name="Rounded Rectangle 9"/>
          <p:cNvSpPr/>
          <p:nvPr/>
        </p:nvSpPr>
        <p:spPr>
          <a:xfrm>
            <a:off x="6027811" y="2816812"/>
            <a:ext cx="2449439" cy="106212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smtClean="0"/>
              <a:t>Create dataframe “df” parsing the lauch HTML tables</a:t>
            </a:r>
            <a:endParaRPr lang="es-PY" sz="1600" dirty="0"/>
          </a:p>
        </p:txBody>
      </p:sp>
      <p:cxnSp>
        <p:nvCxnSpPr>
          <p:cNvPr id="12" name="Straight Arrow Connector 11"/>
          <p:cNvCxnSpPr>
            <a:stCxn id="7" idx="3"/>
            <a:endCxn id="8" idx="1"/>
          </p:cNvCxnSpPr>
          <p:nvPr/>
        </p:nvCxnSpPr>
        <p:spPr>
          <a:xfrm>
            <a:off x="8477252" y="2218501"/>
            <a:ext cx="237522" cy="0"/>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8" idx="2"/>
            <a:endCxn id="9" idx="0"/>
          </p:cNvCxnSpPr>
          <p:nvPr/>
        </p:nvCxnSpPr>
        <p:spPr>
          <a:xfrm>
            <a:off x="9939494" y="2517656"/>
            <a:ext cx="0" cy="29915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10" idx="3"/>
          </p:cNvCxnSpPr>
          <p:nvPr/>
        </p:nvCxnSpPr>
        <p:spPr>
          <a:xfrm flipH="1">
            <a:off x="8477250" y="3347874"/>
            <a:ext cx="23752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6027810" y="4187044"/>
            <a:ext cx="2449439" cy="106212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sz="1600" dirty="0"/>
              <a:t>Export to file spacex_web_scraped.csv</a:t>
            </a:r>
            <a:endParaRPr lang="es-PY" sz="1600" dirty="0"/>
          </a:p>
        </p:txBody>
      </p:sp>
      <p:cxnSp>
        <p:nvCxnSpPr>
          <p:cNvPr id="18" name="Straight Arrow Connector 17"/>
          <p:cNvCxnSpPr>
            <a:stCxn id="10" idx="2"/>
            <a:endCxn id="17" idx="0"/>
          </p:cNvCxnSpPr>
          <p:nvPr/>
        </p:nvCxnSpPr>
        <p:spPr>
          <a:xfrm flipH="1">
            <a:off x="7252530" y="3878935"/>
            <a:ext cx="1" cy="30810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14229</TotalTime>
  <Words>2716</Words>
  <Application>Microsoft Office PowerPoint</Application>
  <PresentationFormat>Widescreen</PresentationFormat>
  <Paragraphs>452</Paragraphs>
  <Slides>51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account</cp:lastModifiedBy>
  <cp:revision>298</cp:revision>
  <dcterms:created xsi:type="dcterms:W3CDTF">2021-04-29T18:58:34Z</dcterms:created>
  <dcterms:modified xsi:type="dcterms:W3CDTF">2024-02-13T15:19:20Z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